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3"/>
  </p:sldMasterIdLst>
  <p:notesMasterIdLst>
    <p:notesMasterId r:id="rId5"/>
  </p:notesMasterIdLst>
  <p:handoutMasterIdLst>
    <p:handoutMasterId r:id="rId24"/>
  </p:handoutMasterIdLst>
  <p:sldIdLst>
    <p:sldId id="256" r:id="rId4"/>
    <p:sldId id="261" r:id="rId6"/>
    <p:sldId id="260" r:id="rId7"/>
    <p:sldId id="263" r:id="rId8"/>
    <p:sldId id="297" r:id="rId9"/>
    <p:sldId id="295" r:id="rId10"/>
    <p:sldId id="296" r:id="rId11"/>
    <p:sldId id="300" r:id="rId12"/>
    <p:sldId id="294" r:id="rId13"/>
    <p:sldId id="292" r:id="rId14"/>
    <p:sldId id="293" r:id="rId15"/>
    <p:sldId id="301" r:id="rId16"/>
    <p:sldId id="302" r:id="rId17"/>
    <p:sldId id="304" r:id="rId18"/>
    <p:sldId id="306" r:id="rId19"/>
    <p:sldId id="305" r:id="rId20"/>
    <p:sldId id="307" r:id="rId21"/>
    <p:sldId id="308" r:id="rId22"/>
    <p:sldId id="291" r:id="rId23"/>
  </p:sldIdLst>
  <p:sldSz cx="12192000" cy="6858000"/>
  <p:notesSz cx="6858000" cy="9144000"/>
  <p:embeddedFontLst>
    <p:embeddedFont>
      <p:font typeface="黑体" charset="-122"/>
      <p:regular r:id="rId28"/>
    </p:embeddedFont>
    <p:embeddedFont>
      <p:font typeface="Gotham Bold" charset="-122"/>
      <p:regular r:id="rId29"/>
    </p:embeddedFont>
    <p:embeddedFont>
      <p:font typeface="方正清仿宋 简 Bold" panose="02000800000000000000" charset="-122"/>
      <p:regular r:id="rId30"/>
    </p:embeddedFont>
    <p:embeddedFont>
      <p:font typeface="汉仪综艺体简" panose="02010600000101010101" charset="-122"/>
      <p:regular r:id="rId31"/>
    </p:embeddedFont>
    <p:embeddedFont>
      <p:font typeface="方正心海凤体" panose="02010600010101010101" charset="-122"/>
      <p:regular r:id="rId32"/>
    </p:embeddedFont>
    <p:embeddedFont>
      <p:font typeface="标准粗黑" panose="02000503000000000000" charset="-122"/>
      <p:regular r:id="rId33"/>
    </p:embeddedFont>
    <p:embeddedFont>
      <p:font typeface="汉仪黑方简" panose="00020600040101010101" charset="-122"/>
      <p:regular r:id="rId34"/>
    </p:embeddedFont>
    <p:embeddedFont>
      <p:font typeface="微软雅黑" charset="-122"/>
      <p:regular r:id="rId35"/>
    </p:embeddedFont>
    <p:embeddedFont>
      <p:font typeface="Calibri" panose="020F0502020204030204" charset="0"/>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35AA2"/>
    <a:srgbClr val="388AB2"/>
    <a:srgbClr val="1866A3"/>
    <a:srgbClr val="1A6390"/>
    <a:srgbClr val="0A4776"/>
    <a:srgbClr val="004588"/>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9"/>
        <p:guide pos="379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103.xml"/><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由于盘上聚合阶段并不会对键值对进行细粒度合并以及排序，无效数据将会残留在聚合数据块内。</a:t>
            </a:r>
            <a:endParaRPr lang="zh-CN" altLang="en-US"/>
          </a:p>
          <a:p>
            <a:r>
              <a:rPr lang="zh-CN" altLang="en-US"/>
              <a:t>随着时间的推移，无效数据逐渐积累造成存储空间的浪费，并且降低</a:t>
            </a:r>
            <a:r>
              <a:rPr lang="en-US" altLang="zh-CN"/>
              <a:t> Scan </a:t>
            </a:r>
            <a:r>
              <a:rPr lang="zh-CN" altLang="en-US"/>
              <a:t>的效率。</a:t>
            </a:r>
            <a:endParaRPr lang="zh-CN" altLang="en-US"/>
          </a:p>
          <a:p>
            <a:r>
              <a:rPr lang="zh-CN" altLang="en-US"/>
              <a:t>深度聚合目标是从聚合数据块中消除无效数据。</a:t>
            </a:r>
            <a:endParaRPr lang="zh-CN" altLang="en-US"/>
          </a:p>
          <a:p>
            <a:r>
              <a:rPr lang="en-US" altLang="zh-CN"/>
              <a:t>PhatKV</a:t>
            </a:r>
            <a:r>
              <a:rPr lang="zh-CN" altLang="en-US"/>
              <a:t>记录每个</a:t>
            </a:r>
            <a:r>
              <a:rPr lang="en-US" altLang="zh-CN"/>
              <a:t> pinode </a:t>
            </a:r>
            <a:r>
              <a:rPr lang="zh-CN" altLang="en-US"/>
              <a:t>对应的数据块中的无效数据的占比，当这个占比超过阈值之后将会触发深度聚合。深度聚合将会对这个</a:t>
            </a:r>
            <a:r>
              <a:rPr lang="en-US" altLang="zh-CN"/>
              <a:t> pinode </a:t>
            </a:r>
            <a:r>
              <a:rPr lang="zh-CN" altLang="en-US"/>
              <a:t>下所有的聚合数据块进行聚合操作。</a:t>
            </a:r>
            <a:endParaRPr lang="zh-CN" altLang="en-US"/>
          </a:p>
          <a:p>
            <a:r>
              <a:rPr lang="zh-CN" altLang="en-US"/>
              <a:t>具体地，深度聚合首先将所有数据块中的指纹数据读到内存，然后通过比较指纹数据，选择其中具有相同指纹的数据进一步解析出键数据并进行比较，其中无效的键将会被删除，而没有指纹冲突的键值对数据可以被批量直接写入新的数据块中。</a:t>
            </a:r>
            <a:endParaRPr lang="zh-CN" altLang="en-US"/>
          </a:p>
          <a:p>
            <a:r>
              <a:rPr lang="zh-CN" altLang="en-US"/>
              <a:t>如图</a:t>
            </a:r>
            <a:r>
              <a:rPr lang="en-US" altLang="zh-CN"/>
              <a:t> 2.11</a:t>
            </a:r>
            <a:r>
              <a:rPr lang="zh-CN" altLang="en-US"/>
              <a:t>所示，数据块</a:t>
            </a:r>
            <a:r>
              <a:rPr lang="en-US" altLang="zh-CN"/>
              <a:t> 1 </a:t>
            </a:r>
            <a:r>
              <a:rPr lang="zh-CN" altLang="en-US"/>
              <a:t>包含</a:t>
            </a:r>
            <a:r>
              <a:rPr lang="en-US" altLang="zh-CN"/>
              <a:t> key 1</a:t>
            </a:r>
            <a:r>
              <a:rPr lang="zh-CN" altLang="en-US"/>
              <a:t>、</a:t>
            </a:r>
            <a:r>
              <a:rPr lang="en-US" altLang="zh-CN"/>
              <a:t>key 2 </a:t>
            </a:r>
            <a:r>
              <a:rPr lang="zh-CN" altLang="en-US"/>
              <a:t>以及无效的</a:t>
            </a:r>
            <a:r>
              <a:rPr lang="en-US" altLang="zh-CN"/>
              <a:t> key 3</a:t>
            </a:r>
            <a:r>
              <a:rPr lang="zh-CN" altLang="en-US"/>
              <a:t>，数据块</a:t>
            </a:r>
            <a:r>
              <a:rPr lang="en-US" altLang="zh-CN"/>
              <a:t> 2 </a:t>
            </a:r>
            <a:r>
              <a:rPr lang="zh-CN" altLang="en-US"/>
              <a:t>包含</a:t>
            </a:r>
            <a:r>
              <a:rPr lang="en-US" altLang="zh-CN"/>
              <a:t> key 4</a:t>
            </a:r>
            <a:r>
              <a:rPr lang="zh-CN" altLang="en-US"/>
              <a:t>、</a:t>
            </a:r>
            <a:r>
              <a:rPr lang="en-US" altLang="zh-CN"/>
              <a:t>key 5 </a:t>
            </a:r>
            <a:r>
              <a:rPr lang="zh-CN" altLang="en-US"/>
              <a:t>以及</a:t>
            </a:r>
            <a:r>
              <a:rPr lang="en-US" altLang="zh-CN"/>
              <a:t> key 3 </a:t>
            </a:r>
            <a:r>
              <a:rPr lang="zh-CN" altLang="en-US"/>
              <a:t>的新版本</a:t>
            </a:r>
            <a:r>
              <a:rPr lang="en-US" altLang="zh-CN"/>
              <a:t> key 3'</a:t>
            </a:r>
            <a:r>
              <a:rPr lang="zh-CN" altLang="en-US"/>
              <a:t>。发生深度聚合之后，通过比较两个数据块的指纹数据，其中</a:t>
            </a:r>
            <a:r>
              <a:rPr lang="en-US" altLang="zh-CN"/>
              <a:t> key 1</a:t>
            </a:r>
            <a:r>
              <a:rPr lang="zh-CN" altLang="en-US"/>
              <a:t>、</a:t>
            </a:r>
            <a:r>
              <a:rPr lang="en-US" altLang="zh-CN"/>
              <a:t>key 2 </a:t>
            </a:r>
            <a:r>
              <a:rPr lang="zh-CN" altLang="en-US"/>
              <a:t>与</a:t>
            </a:r>
            <a:r>
              <a:rPr lang="en-US" altLang="zh-CN"/>
              <a:t> key 4</a:t>
            </a:r>
            <a:r>
              <a:rPr lang="zh-CN" altLang="en-US"/>
              <a:t>、</a:t>
            </a:r>
            <a:r>
              <a:rPr lang="en-US" altLang="zh-CN"/>
              <a:t>key 5 </a:t>
            </a:r>
            <a:r>
              <a:rPr lang="zh-CN" altLang="en-US"/>
              <a:t>由于没有发生冲突并且分别连续存储，因此可以直接批量地移动。对于冲突的</a:t>
            </a:r>
            <a:r>
              <a:rPr lang="en-US" altLang="zh-CN"/>
              <a:t> key 3</a:t>
            </a:r>
            <a:r>
              <a:rPr lang="zh-CN" altLang="en-US"/>
              <a:t>，则将其键值对数据读出之后保留新版本的</a:t>
            </a:r>
            <a:r>
              <a:rPr lang="en-US" altLang="zh-CN"/>
              <a:t> key 3'</a:t>
            </a:r>
            <a:r>
              <a:rPr lang="zh-CN" altLang="en-US"/>
              <a:t>，最终构建新的数据块并持久化。</a:t>
            </a:r>
            <a:endParaRPr lang="zh-CN" altLang="en-US"/>
          </a:p>
          <a:p>
            <a:r>
              <a:rPr lang="zh-CN" altLang="en-US"/>
              <a:t>通过基于指纹数据的合并，深度聚合减少了直接对键值对数据的访问以此降低了聚合操作的</a:t>
            </a:r>
            <a:r>
              <a:rPr lang="en-US" altLang="zh-CN"/>
              <a:t> CPU </a:t>
            </a:r>
            <a:r>
              <a:rPr lang="zh-CN" altLang="en-US"/>
              <a:t>开销。在消除无效数据之后，新的聚合数据块将被构造并写入连续的固态硬盘页面中。</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PhatKV </a:t>
            </a:r>
            <a:r>
              <a:rPr lang="zh-CN" altLang="en-US"/>
              <a:t>首先构建一个新的键值对并插入</a:t>
            </a:r>
            <a:r>
              <a:rPr lang="zh-CN" altLang="en-US" b="1"/>
              <a:t>内存聚合缓冲区</a:t>
            </a:r>
            <a:r>
              <a:rPr lang="zh-CN" altLang="en-US"/>
              <a:t>，写入聚合缓冲区之前会将数据先持久化到</a:t>
            </a:r>
            <a:r>
              <a:rPr lang="zh-CN" altLang="en-US" b="1"/>
              <a:t>一致性日志</a:t>
            </a:r>
            <a:r>
              <a:rPr lang="zh-CN" altLang="en-US"/>
              <a:t>中。</a:t>
            </a:r>
            <a:endParaRPr lang="zh-CN" altLang="en-US"/>
          </a:p>
          <a:p>
            <a:r>
              <a:rPr lang="zh-CN" altLang="en-US"/>
              <a:t>然后根据键的</a:t>
            </a:r>
            <a:r>
              <a:rPr lang="en-US" altLang="zh-CN"/>
              <a:t> pinode </a:t>
            </a:r>
            <a:r>
              <a:rPr lang="zh-CN" altLang="en-US"/>
              <a:t>值选择对应的</a:t>
            </a:r>
            <a:r>
              <a:rPr lang="en-US" altLang="zh-CN"/>
              <a:t> </a:t>
            </a:r>
            <a:r>
              <a:rPr lang="en-US" altLang="zh-CN" b="1"/>
              <a:t>pinode </a:t>
            </a:r>
            <a:r>
              <a:rPr lang="zh-CN" altLang="en-US" b="1"/>
              <a:t>集合</a:t>
            </a:r>
            <a:r>
              <a:rPr lang="zh-CN" altLang="en-US"/>
              <a:t>进行插入。当内存聚合缓冲区中数据量达到阈值之后触发后台</a:t>
            </a:r>
            <a:r>
              <a:rPr lang="zh-CN" altLang="en-US" b="1"/>
              <a:t>聚合线程</a:t>
            </a:r>
            <a:r>
              <a:rPr lang="zh-CN" altLang="en-US"/>
              <a:t>，后台聚合线程选择聚合缓冲区中的数据构建</a:t>
            </a:r>
            <a:r>
              <a:rPr lang="zh-CN" altLang="en-US" b="1"/>
              <a:t>聚合数据块</a:t>
            </a:r>
            <a:r>
              <a:rPr lang="zh-CN" altLang="en-US"/>
              <a:t>并通过</a:t>
            </a:r>
            <a:r>
              <a:rPr lang="en-US" altLang="zh-CN" b="1"/>
              <a:t> io_uring </a:t>
            </a:r>
            <a:r>
              <a:rPr lang="zh-CN" altLang="en-US"/>
              <a:t>接口写入固态硬盘。</a:t>
            </a:r>
            <a:endParaRPr lang="zh-CN" altLang="en-US"/>
          </a:p>
          <a:p>
            <a:r>
              <a:rPr lang="zh-CN" altLang="en-US"/>
              <a:t>构建聚合数据块的过程会记录每一个写入的键，以及对应写入的偏移量，同时检查对应</a:t>
            </a:r>
            <a:r>
              <a:rPr lang="en-US" altLang="zh-CN"/>
              <a:t> pinode </a:t>
            </a:r>
            <a:r>
              <a:rPr lang="zh-CN" altLang="en-US"/>
              <a:t>的</a:t>
            </a:r>
            <a:r>
              <a:rPr lang="en-US" altLang="zh-CN"/>
              <a:t> f-hash </a:t>
            </a:r>
            <a:r>
              <a:rPr lang="zh-CN" altLang="en-US"/>
              <a:t>是否在内存中，如果不在内存中，则从固态硬盘中读取。</a:t>
            </a:r>
            <a:endParaRPr lang="zh-CN" altLang="en-US"/>
          </a:p>
          <a:p>
            <a:r>
              <a:rPr lang="zh-CN" altLang="en-US"/>
              <a:t>聚合数据块持久化完成之后，</a:t>
            </a:r>
            <a:r>
              <a:rPr lang="en-US" altLang="zh-CN"/>
              <a:t>PhatKV </a:t>
            </a:r>
            <a:r>
              <a:rPr lang="zh-CN" altLang="en-US"/>
              <a:t>会将此次持久化的键以及对应的偏移量更新到对应的</a:t>
            </a:r>
            <a:r>
              <a:rPr lang="en-US" altLang="zh-CN"/>
              <a:t> f-hash </a:t>
            </a:r>
            <a:r>
              <a:rPr lang="zh-CN" altLang="en-US"/>
              <a:t>中。</a:t>
            </a:r>
            <a:endParaRPr lang="zh-CN" altLang="en-US"/>
          </a:p>
          <a:p>
            <a:r>
              <a:rPr lang="zh-CN" altLang="en-US"/>
              <a:t>完成写入之后聚合线程会检查此次更新涉及的</a:t>
            </a:r>
            <a:r>
              <a:rPr lang="en-US" altLang="zh-CN"/>
              <a:t> pinode </a:t>
            </a:r>
            <a:r>
              <a:rPr lang="zh-CN" altLang="en-US"/>
              <a:t>的数据块集中数据块数量是否超过阈值，如果超过阈值则触发盘上聚合。</a:t>
            </a:r>
            <a:endParaRPr lang="zh-CN" altLang="en-US"/>
          </a:p>
          <a:p>
            <a:r>
              <a:rPr lang="zh-CN" altLang="en-US"/>
              <a:t>最后聚合线程检查对应</a:t>
            </a:r>
            <a:r>
              <a:rPr lang="en-US" altLang="zh-CN"/>
              <a:t> pinode </a:t>
            </a:r>
            <a:r>
              <a:rPr lang="zh-CN" altLang="en-US"/>
              <a:t>的无效数据量是否超过阈值，如果超过阈值则会触发对应</a:t>
            </a:r>
            <a:r>
              <a:rPr lang="en-US" altLang="zh-CN"/>
              <a:t> pinode </a:t>
            </a:r>
            <a:r>
              <a:rPr lang="zh-CN" altLang="en-US"/>
              <a:t>的深度聚合回收无效数据。</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对于读操作，</a:t>
            </a:r>
            <a:r>
              <a:rPr lang="en-US" altLang="zh-CN"/>
              <a:t>PhatKV </a:t>
            </a:r>
            <a:r>
              <a:rPr lang="zh-CN" altLang="en-US"/>
              <a:t>首先会在聚合缓冲区中进行查找，此时根据</a:t>
            </a:r>
            <a:r>
              <a:rPr lang="en-US" altLang="zh-CN"/>
              <a:t> pinode </a:t>
            </a:r>
            <a:r>
              <a:rPr lang="zh-CN" altLang="en-US"/>
              <a:t>找到对应的</a:t>
            </a:r>
            <a:r>
              <a:rPr lang="en-US" altLang="zh-CN"/>
              <a:t>pinode </a:t>
            </a:r>
            <a:r>
              <a:rPr lang="zh-CN" altLang="en-US"/>
              <a:t>集合然后再进行跳表查找。</a:t>
            </a:r>
            <a:endParaRPr lang="zh-CN" altLang="en-US"/>
          </a:p>
          <a:p>
            <a:r>
              <a:rPr lang="zh-CN" altLang="en-US"/>
              <a:t>如果聚合缓冲区中没有找到，则在分片哈希索引中查找。</a:t>
            </a:r>
            <a:endParaRPr lang="zh-CN" altLang="en-US"/>
          </a:p>
          <a:p>
            <a:r>
              <a:rPr lang="zh-CN" altLang="en-US"/>
              <a:t>首先根据键的</a:t>
            </a:r>
            <a:r>
              <a:rPr lang="en-US" altLang="zh-CN"/>
              <a:t> pinode </a:t>
            </a:r>
            <a:r>
              <a:rPr lang="zh-CN" altLang="en-US"/>
              <a:t>值在</a:t>
            </a:r>
            <a:r>
              <a:rPr lang="en-US" altLang="zh-CN"/>
              <a:t> p-hash </a:t>
            </a:r>
            <a:r>
              <a:rPr lang="zh-CN" altLang="en-US"/>
              <a:t>中查找</a:t>
            </a:r>
            <a:r>
              <a:rPr lang="en-US" altLang="zh-CN"/>
              <a:t> pinode </a:t>
            </a:r>
            <a:r>
              <a:rPr lang="zh-CN" altLang="en-US"/>
              <a:t>对应的</a:t>
            </a:r>
            <a:r>
              <a:rPr lang="en-US" altLang="zh-CN"/>
              <a:t> f-hash</a:t>
            </a:r>
            <a:r>
              <a:rPr lang="zh-CN" altLang="en-US"/>
              <a:t>。如果</a:t>
            </a:r>
            <a:r>
              <a:rPr lang="en-US" altLang="zh-CN"/>
              <a:t> f-hash </a:t>
            </a:r>
            <a:r>
              <a:rPr lang="zh-CN" altLang="en-US"/>
              <a:t>当前不在内存中，则从固态硬盘中读取对应的</a:t>
            </a:r>
            <a:r>
              <a:rPr lang="en-US" altLang="zh-CN"/>
              <a:t> f-hash </a:t>
            </a:r>
            <a:r>
              <a:rPr lang="zh-CN" altLang="en-US"/>
              <a:t>的数据块并添加到</a:t>
            </a:r>
            <a:r>
              <a:rPr lang="en-US" altLang="zh-CN"/>
              <a:t> f-cache</a:t>
            </a:r>
            <a:r>
              <a:rPr lang="zh-CN" altLang="en-US"/>
              <a:t>。</a:t>
            </a:r>
            <a:endParaRPr lang="zh-CN" altLang="en-US"/>
          </a:p>
          <a:p>
            <a:r>
              <a:rPr lang="zh-CN" altLang="en-US"/>
              <a:t>获取</a:t>
            </a:r>
            <a:r>
              <a:rPr lang="en-US" altLang="zh-CN"/>
              <a:t>f-hash </a:t>
            </a:r>
            <a:r>
              <a:rPr lang="zh-CN" altLang="en-US"/>
              <a:t>之后根据文件名的哈希值在</a:t>
            </a:r>
            <a:r>
              <a:rPr lang="en-US" altLang="zh-CN"/>
              <a:t> f-hash </a:t>
            </a:r>
            <a:r>
              <a:rPr lang="zh-CN" altLang="en-US"/>
              <a:t>中进行查找并获取值所在的固态硬盘页面号以及页内偏移量。</a:t>
            </a:r>
            <a:endParaRPr lang="zh-CN" altLang="en-US"/>
          </a:p>
          <a:p>
            <a:r>
              <a:rPr lang="zh-CN" altLang="en-US"/>
              <a:t>最后读取这个页并获取对应的值数据。</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a:t>
            </a:r>
            <a:r>
              <a:rPr lang="zh-CN" altLang="en-US"/>
              <a:t>、</a:t>
            </a:r>
            <a:r>
              <a:rPr lang="zh-CN" altLang="en-US"/>
              <a:t>二级哈希表</a:t>
            </a:r>
            <a:endParaRPr lang="zh-CN" altLang="en-US"/>
          </a:p>
          <a:p>
            <a:r>
              <a:rPr lang="en-US" altLang="zh-CN"/>
              <a:t>2</a:t>
            </a:r>
            <a:r>
              <a:rPr lang="zh-CN" altLang="en-US"/>
              <a:t>、没有聚合、压缩的</a:t>
            </a:r>
            <a:r>
              <a:rPr lang="zh-CN" altLang="en-US"/>
              <a:t>过程</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如果把完整的</a:t>
            </a:r>
            <a:r>
              <a:rPr lang="en-US" altLang="zh-CN"/>
              <a:t> f-hash </a:t>
            </a:r>
            <a:r>
              <a:rPr lang="zh-CN" altLang="en-US"/>
              <a:t>全部驻内存（</a:t>
            </a:r>
            <a:r>
              <a:rPr lang="en-US" altLang="zh-CN"/>
              <a:t>≈2.13 GiB</a:t>
            </a:r>
            <a:r>
              <a:rPr lang="zh-CN" altLang="en-US"/>
              <a:t>）</a:t>
            </a:r>
            <a:r>
              <a:rPr lang="en-US" altLang="en-US"/>
              <a:t>→</a:t>
            </a:r>
            <a:r>
              <a:rPr lang="en-US" altLang="zh-CN"/>
              <a:t> </a:t>
            </a:r>
            <a:r>
              <a:rPr lang="zh-CN" altLang="en-US"/>
              <a:t>可以获得最快的点查和快速插入（只要内存够）。</a:t>
            </a:r>
            <a:endParaRPr lang="zh-CN" altLang="en-US"/>
          </a:p>
          <a:p>
            <a:endParaRPr lang="zh-CN" altLang="en-US"/>
          </a:p>
          <a:p>
            <a:r>
              <a:rPr lang="en-US" altLang="zh-CN">
                <a:solidFill>
                  <a:schemeClr val="bg1"/>
                </a:solidFill>
                <a:latin typeface="微软雅黑" charset="-122"/>
                <a:ea typeface="微软雅黑" charset="-122"/>
                <a:cs typeface="微软雅黑" charset="-122"/>
                <a:sym typeface="+mn-ea"/>
              </a:rPr>
              <a:t>PhatKV </a:t>
            </a:r>
            <a:r>
              <a:rPr lang="zh-CN" altLang="en-US">
                <a:solidFill>
                  <a:schemeClr val="bg1"/>
                </a:solidFill>
                <a:latin typeface="微软雅黑" charset="-122"/>
                <a:ea typeface="微软雅黑" charset="-122"/>
                <a:cs typeface="微软雅黑" charset="-122"/>
                <a:sym typeface="+mn-ea"/>
              </a:rPr>
              <a:t>首先定义</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的最小粒度为</a:t>
            </a:r>
            <a:r>
              <a:rPr lang="en-US" altLang="zh-CN">
                <a:solidFill>
                  <a:schemeClr val="bg1"/>
                </a:solidFill>
                <a:latin typeface="微软雅黑" charset="-122"/>
                <a:ea typeface="微软雅黑" charset="-122"/>
                <a:cs typeface="微软雅黑" charset="-122"/>
                <a:sym typeface="+mn-ea"/>
              </a:rPr>
              <a:t> 128 B</a:t>
            </a:r>
            <a:r>
              <a:rPr lang="zh-CN" altLang="en-US">
                <a:solidFill>
                  <a:schemeClr val="bg1"/>
                </a:solidFill>
                <a:latin typeface="微软雅黑" charset="-122"/>
                <a:ea typeface="微软雅黑" charset="-122"/>
                <a:cs typeface="微软雅黑" charset="-122"/>
                <a:sym typeface="+mn-ea"/>
              </a:rPr>
              <a:t>，并且每次扩展的时候新的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大小将为当前</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的两倍。</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今天讨论的一个主要内容是将我们所提出的</a:t>
            </a:r>
            <a:r>
              <a:rPr lang="en-US" altLang="zh-CN"/>
              <a:t> </a:t>
            </a:r>
            <a:r>
              <a:rPr lang="zh-CN" altLang="en-US"/>
              <a:t>动态块链存储引擎</a:t>
            </a:r>
            <a:r>
              <a:rPr lang="en-US" altLang="zh-CN"/>
              <a:t> </a:t>
            </a:r>
            <a:r>
              <a:rPr lang="zh-CN" altLang="en-US"/>
              <a:t>与最近比较新颖的存储引擎</a:t>
            </a:r>
            <a:r>
              <a:rPr lang="en-US" altLang="zh-CN"/>
              <a:t>PhatKV</a:t>
            </a:r>
            <a:r>
              <a:rPr lang="zh-CN" altLang="en-US"/>
              <a:t>进行对比分析</a:t>
            </a:r>
            <a:r>
              <a:rPr lang="en-US" altLang="zh-CN"/>
              <a:t>。</a:t>
            </a:r>
            <a:endParaRPr lang="en-US" altLang="zh-CN"/>
          </a:p>
          <a:p>
            <a:r>
              <a:rPr lang="zh-CN" altLang="en-US"/>
              <a:t>对比的点主要包括</a:t>
            </a:r>
            <a:r>
              <a:rPr lang="en-US" altLang="zh-CN"/>
              <a:t>：</a:t>
            </a:r>
            <a:r>
              <a:rPr lang="zh-CN" altLang="en-US"/>
              <a:t>写过程</a:t>
            </a:r>
            <a:r>
              <a:rPr lang="en-US" altLang="zh-CN"/>
              <a:t>、</a:t>
            </a:r>
            <a:r>
              <a:rPr lang="zh-CN" altLang="en-US"/>
              <a:t>点读和</a:t>
            </a:r>
            <a:r>
              <a:rPr lang="en-US" altLang="zh-CN"/>
              <a:t>readdir（</a:t>
            </a:r>
            <a:r>
              <a:rPr lang="zh-CN" altLang="en-US"/>
              <a:t>目录扫描</a:t>
            </a:r>
            <a:r>
              <a:rPr lang="en-US" altLang="zh-CN"/>
              <a:t>）。</a:t>
            </a:r>
            <a:r>
              <a:rPr lang="zh-CN" altLang="en-US"/>
              <a:t>同时</a:t>
            </a:r>
            <a:r>
              <a:rPr lang="en-US" altLang="zh-CN"/>
              <a:t>，</a:t>
            </a:r>
            <a:r>
              <a:rPr lang="zh-CN" altLang="en-US"/>
              <a:t>在上次讨论中</a:t>
            </a:r>
            <a:r>
              <a:rPr lang="en-US" altLang="zh-CN"/>
              <a:t>，</a:t>
            </a:r>
            <a:r>
              <a:rPr lang="zh-CN" altLang="en-US"/>
              <a:t>遗留了两个问题：</a:t>
            </a:r>
            <a:r>
              <a:rPr lang="en-US" altLang="zh-CN"/>
              <a:t>1</a:t>
            </a:r>
            <a:r>
              <a:rPr lang="zh-CN" altLang="en-US"/>
              <a:t>、我们所提出的动态块链存储结构是没有压缩的</a:t>
            </a:r>
            <a:r>
              <a:rPr lang="en-US" altLang="zh-CN"/>
              <a:t>？2、phatkv</a:t>
            </a:r>
            <a:r>
              <a:rPr lang="zh-CN" altLang="en-US"/>
              <a:t>是否能够支撑一个目录下大量文件的写入</a:t>
            </a:r>
            <a:r>
              <a:rPr lang="en-US" altLang="zh-CN"/>
              <a:t>？</a:t>
            </a:r>
            <a:r>
              <a:rPr lang="zh-CN" altLang="en-US"/>
              <a:t>例如</a:t>
            </a:r>
            <a:r>
              <a:rPr lang="en-US" altLang="zh-CN"/>
              <a:t>  </a:t>
            </a:r>
            <a:r>
              <a:rPr lang="zh-CN" altLang="en-US"/>
              <a:t>一亿个文件</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每个</a:t>
            </a:r>
            <a:r>
              <a:rPr lang="zh-CN" altLang="en-US" b="1">
                <a:sym typeface="+mn-ea"/>
              </a:rPr>
              <a:t>文件系统元数据</a:t>
            </a:r>
            <a:r>
              <a:rPr lang="zh-CN" altLang="en-US">
                <a:sym typeface="+mn-ea"/>
              </a:rPr>
              <a:t>都对应</a:t>
            </a:r>
            <a:r>
              <a:rPr lang="en-US" altLang="zh-CN">
                <a:sym typeface="+mn-ea"/>
              </a:rPr>
              <a:t> PhatKV </a:t>
            </a:r>
            <a:r>
              <a:rPr lang="zh-CN" altLang="en-US">
                <a:sym typeface="+mn-ea"/>
              </a:rPr>
              <a:t>中的</a:t>
            </a:r>
            <a:r>
              <a:rPr lang="zh-CN" altLang="en-US" b="1">
                <a:sym typeface="+mn-ea"/>
              </a:rPr>
              <a:t>一个键值对</a:t>
            </a:r>
            <a:r>
              <a:rPr lang="zh-CN" altLang="en-US">
                <a:sym typeface="+mn-ea"/>
              </a:rPr>
              <a:t>数据。</a:t>
            </a:r>
            <a:endParaRPr lang="en-US" altLang="zh-CN">
              <a:sym typeface="+mn-ea"/>
            </a:endParaRPr>
          </a:p>
          <a:p>
            <a:endParaRPr lang="en-US" altLang="zh-CN">
              <a:sym typeface="+mn-ea"/>
            </a:endParaRPr>
          </a:p>
          <a:p>
            <a:r>
              <a:rPr lang="en-US" altLang="zh-CN">
                <a:sym typeface="+mn-ea"/>
              </a:rPr>
              <a:t>PhatKV</a:t>
            </a:r>
            <a:r>
              <a:rPr lang="zh-CN" altLang="en-US">
                <a:sym typeface="+mn-ea"/>
              </a:rPr>
              <a:t>将所有的键按照</a:t>
            </a:r>
            <a:r>
              <a:rPr lang="en-US" altLang="zh-CN">
                <a:sym typeface="+mn-ea"/>
              </a:rPr>
              <a:t>pinode</a:t>
            </a:r>
            <a:r>
              <a:rPr lang="zh-CN" altLang="en-US">
                <a:sym typeface="+mn-ea"/>
              </a:rPr>
              <a:t>（父目录索引）划分到不同的二级哈希表中，然后再构建</a:t>
            </a:r>
            <a:r>
              <a:rPr lang="en-US" altLang="zh-CN">
                <a:sym typeface="+mn-ea"/>
              </a:rPr>
              <a:t>pinode</a:t>
            </a:r>
            <a:r>
              <a:rPr lang="zh-CN" altLang="en-US">
                <a:sym typeface="+mn-ea"/>
              </a:rPr>
              <a:t>到二级哈希表的一级哈希表。</a:t>
            </a:r>
            <a:endParaRPr lang="zh-CN" altLang="en-US"/>
          </a:p>
          <a:p>
            <a:r>
              <a:rPr lang="zh-CN" altLang="en-US">
                <a:sym typeface="+mn-ea"/>
              </a:rPr>
              <a:t>通过分片哈希索引，可以实现仅通过</a:t>
            </a:r>
            <a:r>
              <a:rPr lang="zh-CN" altLang="en-US" b="1">
                <a:sym typeface="+mn-ea"/>
              </a:rPr>
              <a:t>两次哈希查找</a:t>
            </a:r>
            <a:r>
              <a:rPr lang="zh-CN" altLang="en-US">
                <a:sym typeface="+mn-ea"/>
              </a:rPr>
              <a:t>即获得目标键的位置。</a:t>
            </a:r>
            <a:endParaRPr lang="zh-CN" altLang="en-US"/>
          </a:p>
          <a:p>
            <a:r>
              <a:rPr lang="zh-CN" altLang="en-US">
                <a:sym typeface="+mn-ea"/>
              </a:rPr>
              <a:t>同时，</a:t>
            </a:r>
            <a:r>
              <a:rPr lang="en-US" altLang="zh-CN">
                <a:sym typeface="+mn-ea"/>
              </a:rPr>
              <a:t>PhatKV </a:t>
            </a:r>
            <a:r>
              <a:rPr lang="zh-CN" altLang="en-US">
                <a:sym typeface="+mn-ea"/>
              </a:rPr>
              <a:t>利用</a:t>
            </a:r>
            <a:r>
              <a:rPr lang="zh-CN" altLang="en-US" b="1">
                <a:sym typeface="+mn-ea"/>
              </a:rPr>
              <a:t>目录局部性（</a:t>
            </a:r>
            <a:r>
              <a:rPr lang="en-US" altLang="zh-CN">
                <a:sym typeface="+mn-ea"/>
              </a:rPr>
              <a:t> </a:t>
            </a:r>
            <a:r>
              <a:rPr lang="zh-CN" altLang="en-US">
                <a:sym typeface="+mn-ea"/>
              </a:rPr>
              <a:t>如果你访问某个目录里的一个文件，很可能很快就会访问这个目录里的其他文件</a:t>
            </a:r>
            <a:r>
              <a:rPr lang="zh-CN" altLang="en-US" b="1">
                <a:sym typeface="+mn-ea"/>
              </a:rPr>
              <a:t>）</a:t>
            </a:r>
            <a:r>
              <a:rPr lang="zh-CN" altLang="en-US">
                <a:sym typeface="+mn-ea"/>
              </a:rPr>
              <a:t>，动态地将二级哈希表在内存与固态硬盘之间调度，从而去降低内存占用以及重启时重建数据结构的开销。</a:t>
            </a:r>
            <a:endParaRPr lang="zh-CN" altLang="en-US"/>
          </a:p>
          <a:p>
            <a:endParaRPr lang="zh-CN" altLang="en-US"/>
          </a:p>
          <a:p>
            <a:r>
              <a:rPr lang="zh-CN" altLang="en-US">
                <a:sym typeface="+mn-ea"/>
              </a:rPr>
              <a:t>三阶段聚合策略不再对键进行排序，而是将具有相同</a:t>
            </a:r>
            <a:r>
              <a:rPr lang="en-US" altLang="zh-CN">
                <a:sym typeface="+mn-ea"/>
              </a:rPr>
              <a:t> pinode </a:t>
            </a:r>
            <a:r>
              <a:rPr lang="zh-CN" altLang="en-US">
                <a:sym typeface="+mn-ea"/>
              </a:rPr>
              <a:t>的数据（即，来自同一个目录下的文件的元数据）逐渐聚合到连续的数据块内，并在聚合的过程中尽可能避免键的比较。从而实现在哈希索引下支持</a:t>
            </a:r>
            <a:r>
              <a:rPr lang="en-US" altLang="zh-CN">
                <a:sym typeface="+mn-ea"/>
              </a:rPr>
              <a:t> Scan </a:t>
            </a:r>
            <a:r>
              <a:rPr lang="zh-CN" altLang="en-US">
                <a:sym typeface="+mn-ea"/>
              </a:rPr>
              <a:t>操作，同时避免全排序的</a:t>
            </a:r>
            <a:r>
              <a:rPr lang="en-US" altLang="zh-CN">
                <a:sym typeface="+mn-ea"/>
              </a:rPr>
              <a:t> I/O </a:t>
            </a:r>
            <a:r>
              <a:rPr lang="zh-CN" altLang="en-US">
                <a:sym typeface="+mn-ea"/>
              </a:rPr>
              <a:t>开销和计算开销。</a:t>
            </a:r>
            <a:endParaRPr lang="zh-CN" altLang="en-US"/>
          </a:p>
          <a:p>
            <a:endParaRPr lang="zh-CN" altLang="en-US"/>
          </a:p>
          <a:p>
            <a:r>
              <a:rPr lang="en-US" altLang="zh-CN"/>
              <a:t>PhatKV </a:t>
            </a:r>
            <a:r>
              <a:rPr lang="zh-CN" altLang="en-US"/>
              <a:t>的主要结构包含：</a:t>
            </a:r>
            <a:endParaRPr lang="zh-CN" altLang="en-US"/>
          </a:p>
          <a:p>
            <a:r>
              <a:rPr lang="zh-CN" altLang="en-US"/>
              <a:t>（</a:t>
            </a:r>
            <a:r>
              <a:rPr lang="en-US" altLang="zh-CN"/>
              <a:t>1</a:t>
            </a:r>
            <a:r>
              <a:rPr lang="zh-CN" altLang="en-US"/>
              <a:t>）分片哈希索引：用于存储键的哈希值和对应的值地址的索引结构，其中一级哈希表以</a:t>
            </a:r>
            <a:r>
              <a:rPr lang="en-US" altLang="zh-CN"/>
              <a:t> pinode </a:t>
            </a:r>
            <a:r>
              <a:rPr lang="zh-CN" altLang="en-US"/>
              <a:t>为键，映射到一个二级哈希表。二级哈希表以文件名的哈希值为键映射到对应的值地址；</a:t>
            </a:r>
            <a:endParaRPr lang="zh-CN" altLang="en-US"/>
          </a:p>
          <a:p>
            <a:r>
              <a:rPr lang="zh-CN" altLang="en-US"/>
              <a:t>（</a:t>
            </a:r>
            <a:r>
              <a:rPr lang="en-US" altLang="zh-CN"/>
              <a:t>2</a:t>
            </a:r>
            <a:r>
              <a:rPr lang="zh-CN" altLang="en-US"/>
              <a:t>）聚合缓冲区：位于内存中的缓冲区，用于三阶段聚合策略的第一阶段，在内存中将不同</a:t>
            </a:r>
            <a:r>
              <a:rPr lang="en-US" altLang="zh-CN"/>
              <a:t> pinode </a:t>
            </a:r>
            <a:r>
              <a:rPr lang="zh-CN" altLang="en-US"/>
              <a:t>的键值对进行聚合；</a:t>
            </a:r>
            <a:endParaRPr lang="zh-CN" altLang="en-US"/>
          </a:p>
          <a:p>
            <a:r>
              <a:rPr lang="zh-CN" altLang="en-US"/>
              <a:t>（</a:t>
            </a:r>
            <a:r>
              <a:rPr lang="en-US" altLang="zh-CN"/>
              <a:t>3</a:t>
            </a:r>
            <a:r>
              <a:rPr lang="zh-CN" altLang="en-US"/>
              <a:t>）聚合数据块：固态硬盘上存储键值对数据的基本单位，每个聚合数据块中存储的键值对具有相同的</a:t>
            </a:r>
            <a:r>
              <a:rPr lang="en-US" altLang="zh-CN"/>
              <a:t> pinode</a:t>
            </a:r>
            <a:r>
              <a:rPr lang="zh-CN" altLang="en-US"/>
              <a:t>；</a:t>
            </a:r>
            <a:endParaRPr lang="zh-CN" altLang="en-US"/>
          </a:p>
          <a:p>
            <a:r>
              <a:rPr lang="zh-CN" altLang="en-US"/>
              <a:t>（</a:t>
            </a:r>
            <a:r>
              <a:rPr lang="en-US" altLang="zh-CN"/>
              <a:t>4</a:t>
            </a:r>
            <a:r>
              <a:rPr lang="zh-CN" altLang="en-US"/>
              <a:t>）一致性日志：通过持久性日志记录内存中结构的修改，保证位于内存中的数据的一致性以及在重启的时候能够重建内存中的数据结构。</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分片哈希索引包含一个</a:t>
            </a:r>
            <a:r>
              <a:rPr lang="zh-CN" altLang="en-US" b="1"/>
              <a:t>一级的</a:t>
            </a:r>
            <a:r>
              <a:rPr lang="en-US" altLang="zh-CN" b="1"/>
              <a:t> Pinode hash</a:t>
            </a:r>
            <a:r>
              <a:rPr lang="zh-CN" altLang="en-US" b="1"/>
              <a:t>（</a:t>
            </a:r>
            <a:r>
              <a:rPr lang="en-US" altLang="zh-CN" b="1"/>
              <a:t>p-hash</a:t>
            </a:r>
            <a:r>
              <a:rPr lang="zh-CN" altLang="en-US" b="1"/>
              <a:t>）</a:t>
            </a:r>
            <a:r>
              <a:rPr lang="zh-CN" altLang="en-US"/>
              <a:t>，</a:t>
            </a:r>
            <a:r>
              <a:rPr lang="zh-CN" altLang="en-US" b="1"/>
              <a:t>多个二级的</a:t>
            </a:r>
            <a:r>
              <a:rPr lang="en-US" altLang="zh-CN" b="1"/>
              <a:t> File name hash</a:t>
            </a:r>
            <a:r>
              <a:rPr lang="zh-CN" altLang="en-US" b="1"/>
              <a:t>（</a:t>
            </a:r>
            <a:r>
              <a:rPr lang="en-US" altLang="zh-CN" b="1"/>
              <a:t>f-hash</a:t>
            </a:r>
            <a:r>
              <a:rPr lang="zh-CN" altLang="en-US" b="1"/>
              <a:t>）</a:t>
            </a:r>
            <a:r>
              <a:rPr lang="zh-CN" altLang="en-US"/>
              <a:t>。</a:t>
            </a:r>
            <a:endParaRPr lang="zh-CN" altLang="en-US"/>
          </a:p>
          <a:p>
            <a:endParaRPr lang="zh-CN" altLang="en-US"/>
          </a:p>
          <a:p>
            <a:endParaRPr lang="zh-CN" altLang="en-US"/>
          </a:p>
          <a:p>
            <a:r>
              <a:rPr lang="zh-CN" altLang="en-US"/>
              <a:t>每个</a:t>
            </a:r>
            <a:r>
              <a:rPr lang="en-US" altLang="zh-CN"/>
              <a:t> f-hash </a:t>
            </a:r>
            <a:r>
              <a:rPr lang="zh-CN" altLang="en-US"/>
              <a:t>用于存储</a:t>
            </a:r>
            <a:r>
              <a:rPr lang="en-US" altLang="zh-CN"/>
              <a:t> </a:t>
            </a:r>
            <a:r>
              <a:rPr lang="en-US" altLang="zh-CN" b="1"/>
              <a:t>pinode </a:t>
            </a:r>
            <a:r>
              <a:rPr lang="zh-CN" altLang="en-US" b="1"/>
              <a:t>相同的键值对</a:t>
            </a:r>
            <a:r>
              <a:rPr lang="zh-CN" altLang="en-US"/>
              <a:t>的索引数据，即</a:t>
            </a:r>
            <a:r>
              <a:rPr lang="en-US" altLang="zh-CN"/>
              <a:t> 8 </a:t>
            </a:r>
            <a:r>
              <a:rPr lang="zh-CN" altLang="en-US"/>
              <a:t>字节的</a:t>
            </a:r>
            <a:r>
              <a:rPr lang="zh-CN" altLang="en-US" b="1"/>
              <a:t>键的哈希值</a:t>
            </a:r>
            <a:r>
              <a:rPr lang="zh-CN" altLang="en-US"/>
              <a:t>以及</a:t>
            </a:r>
            <a:r>
              <a:rPr lang="en-US" altLang="zh-CN"/>
              <a:t>8 </a:t>
            </a:r>
            <a:r>
              <a:rPr lang="zh-CN" altLang="en-US"/>
              <a:t>字节的描述符</a:t>
            </a:r>
            <a:r>
              <a:rPr lang="zh-CN" altLang="en-US" b="1"/>
              <a:t>用于记录值在固态硬盘中的页地址以及偏移</a:t>
            </a:r>
            <a:r>
              <a:rPr lang="zh-CN" altLang="en-US"/>
              <a:t>，因此同一个目录下的不同文件的元数据由对应的一个</a:t>
            </a:r>
            <a:r>
              <a:rPr lang="en-US" altLang="zh-CN"/>
              <a:t> f-hash </a:t>
            </a:r>
            <a:r>
              <a:rPr lang="zh-CN" altLang="en-US"/>
              <a:t>结构管理。</a:t>
            </a:r>
            <a:endParaRPr lang="zh-CN" altLang="en-US"/>
          </a:p>
          <a:p>
            <a:endParaRPr lang="zh-CN" altLang="en-US"/>
          </a:p>
          <a:p>
            <a:endParaRPr lang="zh-CN" altLang="en-US"/>
          </a:p>
          <a:p>
            <a:r>
              <a:rPr lang="zh-CN" altLang="en-US">
                <a:solidFill>
                  <a:schemeClr val="bg1"/>
                </a:solidFill>
                <a:latin typeface="微软雅黑" charset="-122"/>
                <a:ea typeface="微软雅黑" charset="-122"/>
                <a:cs typeface="微软雅黑" charset="-122"/>
                <a:sym typeface="+mn-ea"/>
              </a:rPr>
              <a:t>如果将所有的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存储在内存中，将面临较大的内存开销与恢复开销。</a:t>
            </a:r>
            <a:endParaRPr lang="zh-CN" altLang="en-US">
              <a:solidFill>
                <a:schemeClr val="bg1"/>
              </a:solidFill>
              <a:latin typeface="微软雅黑" charset="-122"/>
              <a:ea typeface="微软雅黑" charset="-122"/>
              <a:cs typeface="微软雅黑" charset="-122"/>
              <a:sym typeface="+mn-ea"/>
            </a:endParaRPr>
          </a:p>
          <a:p>
            <a:r>
              <a:rPr lang="zh-CN" altLang="en-US">
                <a:solidFill>
                  <a:schemeClr val="bg1"/>
                </a:solidFill>
                <a:latin typeface="微软雅黑" charset="-122"/>
                <a:ea typeface="微软雅黑" charset="-122"/>
                <a:cs typeface="微软雅黑" charset="-122"/>
                <a:sym typeface="+mn-ea"/>
              </a:rPr>
              <a:t>根据目录访问的局部性，</a:t>
            </a:r>
            <a:r>
              <a:rPr lang="en-US" altLang="zh-CN">
                <a:solidFill>
                  <a:schemeClr val="bg1"/>
                </a:solidFill>
                <a:latin typeface="微软雅黑" charset="-122"/>
                <a:ea typeface="微软雅黑" charset="-122"/>
                <a:cs typeface="微软雅黑" charset="-122"/>
                <a:sym typeface="+mn-ea"/>
              </a:rPr>
              <a:t>PhatKV </a:t>
            </a:r>
            <a:r>
              <a:rPr lang="zh-CN" altLang="en-US">
                <a:solidFill>
                  <a:schemeClr val="bg1"/>
                </a:solidFill>
                <a:latin typeface="微软雅黑" charset="-122"/>
                <a:ea typeface="微软雅黑" charset="-122"/>
                <a:cs typeface="微软雅黑" charset="-122"/>
                <a:sym typeface="+mn-ea"/>
              </a:rPr>
              <a:t>仅在内存中保存近段时间被访问的目录对应的</a:t>
            </a:r>
            <a:r>
              <a:rPr lang="en-US" altLang="zh-CN">
                <a:solidFill>
                  <a:schemeClr val="bg1"/>
                </a:solidFill>
                <a:latin typeface="微软雅黑" charset="-122"/>
                <a:ea typeface="微软雅黑" charset="-122"/>
                <a:cs typeface="微软雅黑" charset="-122"/>
                <a:sym typeface="+mn-ea"/>
              </a:rPr>
              <a:t> </a:t>
            </a:r>
            <a:r>
              <a:rPr lang="zh-CN" altLang="en-US">
                <a:solidFill>
                  <a:schemeClr val="bg1"/>
                </a:solidFill>
                <a:latin typeface="微软雅黑" charset="-122"/>
                <a:ea typeface="微软雅黑" charset="-122"/>
                <a:cs typeface="微软雅黑" charset="-122"/>
                <a:sym typeface="+mn-ea"/>
              </a:rPr>
              <a:t>二级哈希表。</a:t>
            </a:r>
            <a:endParaRPr lang="zh-CN" altLang="en-US">
              <a:solidFill>
                <a:schemeClr val="bg1"/>
              </a:solidFill>
              <a:latin typeface="微软雅黑" charset="-122"/>
              <a:ea typeface="微软雅黑" charset="-122"/>
              <a:cs typeface="微软雅黑" charset="-122"/>
              <a:sym typeface="+mn-ea"/>
            </a:endParaRPr>
          </a:p>
          <a:p>
            <a:endParaRPr lang="zh-CN" altLang="en-US"/>
          </a:p>
          <a:p>
            <a:r>
              <a:rPr lang="zh-CN" altLang="en-US"/>
              <a:t>为了管理内存中的</a:t>
            </a:r>
            <a:r>
              <a:rPr lang="en-US" altLang="zh-CN"/>
              <a:t> f-hash </a:t>
            </a:r>
            <a:r>
              <a:rPr lang="zh-CN" altLang="en-US"/>
              <a:t>结构，</a:t>
            </a:r>
            <a:r>
              <a:rPr lang="en-US" altLang="zh-CN"/>
              <a:t>PhatKV </a:t>
            </a:r>
            <a:r>
              <a:rPr lang="zh-CN" altLang="en-US"/>
              <a:t>引入了基于</a:t>
            </a:r>
            <a:r>
              <a:rPr lang="en-US" altLang="zh-CN"/>
              <a:t> LRU </a:t>
            </a:r>
            <a:r>
              <a:rPr lang="zh-CN" altLang="en-US"/>
              <a:t>的</a:t>
            </a:r>
            <a:r>
              <a:rPr lang="en-US" altLang="zh-CN"/>
              <a:t> f-hash </a:t>
            </a:r>
            <a:r>
              <a:rPr lang="zh-CN" altLang="en-US"/>
              <a:t>缓存（</a:t>
            </a:r>
            <a:r>
              <a:rPr lang="en-US" altLang="zh-CN"/>
              <a:t>f-cache</a:t>
            </a:r>
            <a:r>
              <a:rPr lang="zh-CN" altLang="en-US"/>
              <a:t>）。当</a:t>
            </a:r>
            <a:r>
              <a:rPr lang="en-US" altLang="zh-CN"/>
              <a:t> f-cache </a:t>
            </a:r>
            <a:r>
              <a:rPr lang="zh-CN" altLang="en-US"/>
              <a:t>的内存占用超过预先设定的阈值（如，</a:t>
            </a:r>
            <a:r>
              <a:rPr lang="en-US" altLang="zh-CN"/>
              <a:t>1 GB</a:t>
            </a:r>
            <a:r>
              <a:rPr lang="zh-CN" altLang="en-US"/>
              <a:t>）时，</a:t>
            </a:r>
            <a:r>
              <a:rPr lang="en-US" altLang="zh-CN"/>
              <a:t>f-cache </a:t>
            </a:r>
            <a:r>
              <a:rPr lang="zh-CN" altLang="en-US"/>
              <a:t>会从中选择最久未被访问过的</a:t>
            </a:r>
            <a:r>
              <a:rPr lang="en-US" altLang="zh-CN"/>
              <a:t> f-hash</a:t>
            </a:r>
            <a:r>
              <a:rPr lang="zh-CN" altLang="en-US"/>
              <a:t>，将其对应的目录视为不再被访问，并淘汰到固态硬盘上。</a:t>
            </a:r>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二级哈希表的结构，每个</a:t>
            </a:r>
            <a:r>
              <a:rPr lang="en-US" altLang="zh-CN"/>
              <a:t> f-hash </a:t>
            </a:r>
            <a:r>
              <a:rPr lang="zh-CN" altLang="en-US"/>
              <a:t>包含多个连续的哈希桶，并且每个哈希桶的大小为一个缓存行相同的大小，即</a:t>
            </a:r>
            <a:r>
              <a:rPr lang="en-US" altLang="zh-CN"/>
              <a:t> 64 </a:t>
            </a:r>
            <a:r>
              <a:rPr lang="zh-CN" altLang="en-US"/>
              <a:t>字节。一个哈希桶包含四个槽（</a:t>
            </a:r>
            <a:r>
              <a:rPr lang="en-US" altLang="zh-CN"/>
              <a:t>16B</a:t>
            </a:r>
            <a:r>
              <a:rPr lang="zh-CN" altLang="en-US"/>
              <a:t>）可以用于存储键值对索引。</a:t>
            </a:r>
            <a:endParaRPr lang="zh-CN" altLang="en-US"/>
          </a:p>
          <a:p>
            <a:endParaRPr lang="zh-CN" altLang="en-US"/>
          </a:p>
          <a:p>
            <a:r>
              <a:rPr lang="zh-CN" altLang="en-US"/>
              <a:t>引入</a:t>
            </a:r>
            <a:r>
              <a:rPr lang="en-US" altLang="zh-CN"/>
              <a:t> f-cache </a:t>
            </a:r>
            <a:r>
              <a:rPr lang="zh-CN" altLang="en-US"/>
              <a:t>之后</a:t>
            </a:r>
            <a:r>
              <a:rPr lang="en-US" altLang="zh-CN"/>
              <a:t>   </a:t>
            </a:r>
            <a:r>
              <a:rPr lang="zh-CN" altLang="en-US"/>
              <a:t>导致一个</a:t>
            </a:r>
            <a:r>
              <a:rPr lang="en-US" altLang="zh-CN"/>
              <a:t> f-hash </a:t>
            </a:r>
            <a:r>
              <a:rPr lang="zh-CN" altLang="en-US"/>
              <a:t>可能位于内存或者固态硬盘，</a:t>
            </a:r>
            <a:endParaRPr lang="zh-CN" altLang="en-US"/>
          </a:p>
          <a:p>
            <a:r>
              <a:rPr lang="zh-CN" altLang="en-US"/>
              <a:t>而在内存以及固态硬盘之间移动</a:t>
            </a:r>
            <a:r>
              <a:rPr lang="en-US" altLang="zh-CN"/>
              <a:t> f-hash          </a:t>
            </a:r>
            <a:r>
              <a:rPr lang="zh-CN" altLang="en-US"/>
              <a:t>导致需要将内存的</a:t>
            </a:r>
            <a:r>
              <a:rPr lang="en-US" altLang="zh-CN"/>
              <a:t> f-hash</a:t>
            </a:r>
            <a:r>
              <a:rPr lang="zh-CN" altLang="en-US"/>
              <a:t>结构序列化为固态硬盘存储的结构，或者将固态硬盘中的数据反序列化为内存中的</a:t>
            </a:r>
            <a:r>
              <a:rPr lang="en-US" altLang="zh-CN"/>
              <a:t>f-hash </a:t>
            </a:r>
            <a:r>
              <a:rPr lang="zh-CN" altLang="en-US"/>
              <a:t>结构。</a:t>
            </a:r>
            <a:endParaRPr lang="zh-CN" altLang="en-US"/>
          </a:p>
          <a:p>
            <a:endParaRPr lang="zh-CN" altLang="en-US"/>
          </a:p>
          <a:p>
            <a:r>
              <a:rPr lang="zh-CN" altLang="en-US"/>
              <a:t>为了避免序列化以及反序列化的开销，</a:t>
            </a:r>
            <a:r>
              <a:rPr lang="en-US" altLang="zh-CN"/>
              <a:t>f-hash </a:t>
            </a:r>
            <a:r>
              <a:rPr lang="zh-CN" altLang="en-US"/>
              <a:t>的设计遵从了三个原则：</a:t>
            </a:r>
            <a:endParaRPr lang="zh-CN" altLang="en-US"/>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a:t>
            </a:r>
            <a:r>
              <a:rPr lang="en-US" altLang="zh-CN">
                <a:solidFill>
                  <a:schemeClr val="bg1"/>
                </a:solidFill>
                <a:latin typeface="微软雅黑" charset="-122"/>
                <a:ea typeface="微软雅黑" charset="-122"/>
                <a:cs typeface="微软雅黑" charset="-122"/>
                <a:sym typeface="+mn-ea"/>
              </a:rPr>
              <a:t>1</a:t>
            </a:r>
            <a:r>
              <a:rPr lang="zh-CN" altLang="en-US">
                <a:solidFill>
                  <a:schemeClr val="bg1"/>
                </a:solidFill>
                <a:latin typeface="微软雅黑" charset="-122"/>
                <a:ea typeface="微软雅黑" charset="-122"/>
                <a:cs typeface="微软雅黑" charset="-122"/>
                <a:sym typeface="+mn-ea"/>
              </a:rPr>
              <a:t>）一个</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使用一段连续的内存空间，这段连续的内存空间被分成直接寻址区以及溢出区。</a:t>
            </a:r>
            <a:r>
              <a:rPr lang="zh-CN" altLang="en-US" b="1">
                <a:solidFill>
                  <a:schemeClr val="bg1"/>
                </a:solidFill>
                <a:latin typeface="微软雅黑" charset="-122"/>
                <a:ea typeface="微软雅黑" charset="-122"/>
                <a:cs typeface="微软雅黑" charset="-122"/>
                <a:sym typeface="+mn-ea"/>
              </a:rPr>
              <a:t>其中数据存储在直接寻址区的时候，其中的键值对索引可以通过计算键的哈希值直接获取；</a:t>
            </a:r>
            <a:endParaRPr lang="zh-CN" altLang="en-US" b="1">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a:t>
            </a:r>
            <a:r>
              <a:rPr lang="en-US" altLang="zh-CN">
                <a:solidFill>
                  <a:schemeClr val="bg1"/>
                </a:solidFill>
                <a:latin typeface="微软雅黑" charset="-122"/>
                <a:ea typeface="微软雅黑" charset="-122"/>
                <a:cs typeface="微软雅黑" charset="-122"/>
                <a:sym typeface="+mn-ea"/>
              </a:rPr>
              <a:t>2</a:t>
            </a:r>
            <a:r>
              <a:rPr lang="zh-CN" altLang="en-US">
                <a:solidFill>
                  <a:schemeClr val="bg1"/>
                </a:solidFill>
                <a:latin typeface="微软雅黑" charset="-122"/>
                <a:ea typeface="微软雅黑" charset="-122"/>
                <a:cs typeface="微软雅黑" charset="-122"/>
                <a:sym typeface="+mn-ea"/>
              </a:rPr>
              <a:t>）当直接寻址区的哈希桶无法继续写入键值对索引的时候，会从溢出区顺序分配一个哈希桶，并通过标识符链接到直接寻址区的这个哈希桶中；</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a:t>
            </a:r>
            <a:r>
              <a:rPr lang="en-US" altLang="zh-CN">
                <a:solidFill>
                  <a:schemeClr val="bg1"/>
                </a:solidFill>
                <a:latin typeface="微软雅黑" charset="-122"/>
                <a:ea typeface="微软雅黑" charset="-122"/>
                <a:cs typeface="微软雅黑" charset="-122"/>
                <a:sym typeface="+mn-ea"/>
              </a:rPr>
              <a:t>3</a:t>
            </a:r>
            <a:r>
              <a:rPr lang="zh-CN" altLang="en-US">
                <a:solidFill>
                  <a:schemeClr val="bg1"/>
                </a:solidFill>
                <a:latin typeface="微软雅黑" charset="-122"/>
                <a:ea typeface="微软雅黑" charset="-122"/>
                <a:cs typeface="微软雅黑" charset="-122"/>
                <a:sym typeface="+mn-ea"/>
              </a:rPr>
              <a:t>）使用偏移而不是内存指针用于指示溢出区中的哈希桶。</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endParaRPr lang="zh-CN" altLang="en-US"/>
          </a:p>
          <a:p>
            <a:pPr indent="0" algn="just" fontAlgn="auto">
              <a:lnSpc>
                <a:spcPct val="150000"/>
              </a:lnSpc>
            </a:pPr>
            <a:r>
              <a:rPr lang="zh-CN" altLang="en-US"/>
              <a:t>对于这个二级哈希表。我是有</a:t>
            </a:r>
            <a:r>
              <a:rPr lang="zh-CN" altLang="en-US"/>
              <a:t>疑问的。</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olidFill>
                  <a:schemeClr val="bg1"/>
                </a:solidFill>
                <a:latin typeface="微软雅黑" charset="-122"/>
                <a:ea typeface="微软雅黑" charset="-122"/>
                <a:cs typeface="微软雅黑" charset="-122"/>
                <a:sym typeface="+mn-ea"/>
              </a:rPr>
              <a:t>由于固态硬盘的基本</a:t>
            </a:r>
            <a:r>
              <a:rPr lang="en-US" altLang="zh-CN">
                <a:solidFill>
                  <a:schemeClr val="bg1"/>
                </a:solidFill>
                <a:latin typeface="微软雅黑" charset="-122"/>
                <a:ea typeface="微软雅黑" charset="-122"/>
                <a:cs typeface="微软雅黑" charset="-122"/>
                <a:sym typeface="+mn-ea"/>
              </a:rPr>
              <a:t> I/O </a:t>
            </a:r>
            <a:r>
              <a:rPr lang="zh-CN" altLang="en-US">
                <a:solidFill>
                  <a:schemeClr val="bg1"/>
                </a:solidFill>
                <a:latin typeface="微软雅黑" charset="-122"/>
                <a:ea typeface="微软雅黑" charset="-122"/>
                <a:cs typeface="微软雅黑" charset="-122"/>
                <a:sym typeface="+mn-ea"/>
              </a:rPr>
              <a:t>大小为</a:t>
            </a:r>
            <a:r>
              <a:rPr lang="en-US" altLang="zh-CN">
                <a:solidFill>
                  <a:schemeClr val="bg1"/>
                </a:solidFill>
                <a:latin typeface="微软雅黑" charset="-122"/>
                <a:ea typeface="微软雅黑" charset="-122"/>
                <a:cs typeface="微软雅黑" charset="-122"/>
                <a:sym typeface="+mn-ea"/>
              </a:rPr>
              <a:t> 4 KB</a:t>
            </a:r>
            <a:r>
              <a:rPr lang="zh-CN" altLang="en-US">
                <a:solidFill>
                  <a:schemeClr val="bg1"/>
                </a:solidFill>
                <a:latin typeface="微软雅黑" charset="-122"/>
                <a:ea typeface="微软雅黑" charset="-122"/>
                <a:cs typeface="微软雅黑" charset="-122"/>
                <a:sym typeface="+mn-ea"/>
              </a:rPr>
              <a:t>，读写一个小于</a:t>
            </a:r>
            <a:r>
              <a:rPr lang="en-US" altLang="zh-CN">
                <a:solidFill>
                  <a:schemeClr val="bg1"/>
                </a:solidFill>
                <a:latin typeface="微软雅黑" charset="-122"/>
                <a:ea typeface="微软雅黑" charset="-122"/>
                <a:cs typeface="微软雅黑" charset="-122"/>
                <a:sym typeface="+mn-ea"/>
              </a:rPr>
              <a:t> 4 KB </a:t>
            </a:r>
            <a:r>
              <a:rPr lang="zh-CN" altLang="en-US">
                <a:solidFill>
                  <a:schemeClr val="bg1"/>
                </a:solidFill>
                <a:latin typeface="微软雅黑" charset="-122"/>
                <a:ea typeface="微软雅黑" charset="-122"/>
                <a:cs typeface="微软雅黑" charset="-122"/>
                <a:sym typeface="+mn-ea"/>
              </a:rPr>
              <a:t>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则会浪费固态硬盘的</a:t>
            </a:r>
            <a:r>
              <a:rPr lang="en-US" altLang="zh-CN">
                <a:solidFill>
                  <a:schemeClr val="bg1"/>
                </a:solidFill>
                <a:latin typeface="微软雅黑" charset="-122"/>
                <a:ea typeface="微软雅黑" charset="-122"/>
                <a:cs typeface="微软雅黑" charset="-122"/>
                <a:sym typeface="+mn-ea"/>
              </a:rPr>
              <a:t> I/O</a:t>
            </a:r>
            <a:r>
              <a:rPr lang="zh-CN" altLang="en-US">
                <a:solidFill>
                  <a:schemeClr val="bg1"/>
                </a:solidFill>
                <a:latin typeface="微软雅黑" charset="-122"/>
                <a:ea typeface="微软雅黑" charset="-122"/>
                <a:cs typeface="微软雅黑" charset="-122"/>
                <a:sym typeface="+mn-ea"/>
              </a:rPr>
              <a:t>。因此</a:t>
            </a:r>
            <a:r>
              <a:rPr lang="en-US" altLang="zh-CN">
                <a:solidFill>
                  <a:schemeClr val="bg1"/>
                </a:solidFill>
                <a:latin typeface="微软雅黑" charset="-122"/>
                <a:ea typeface="微软雅黑" charset="-122"/>
                <a:cs typeface="微软雅黑" charset="-122"/>
                <a:sym typeface="+mn-ea"/>
              </a:rPr>
              <a:t> PhatKV </a:t>
            </a:r>
            <a:r>
              <a:rPr lang="zh-CN" altLang="en-US">
                <a:solidFill>
                  <a:schemeClr val="bg1"/>
                </a:solidFill>
                <a:latin typeface="微软雅黑" charset="-122"/>
                <a:ea typeface="微软雅黑" charset="-122"/>
                <a:cs typeface="微软雅黑" charset="-122"/>
                <a:sym typeface="+mn-ea"/>
              </a:rPr>
              <a:t>采用了自适应的组合策略避免小的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读写造成</a:t>
            </a:r>
            <a:r>
              <a:rPr lang="en-US" altLang="zh-CN">
                <a:solidFill>
                  <a:schemeClr val="bg1"/>
                </a:solidFill>
                <a:latin typeface="微软雅黑" charset="-122"/>
                <a:ea typeface="微软雅黑" charset="-122"/>
                <a:cs typeface="微软雅黑" charset="-122"/>
                <a:sym typeface="+mn-ea"/>
              </a:rPr>
              <a:t> IO </a:t>
            </a:r>
            <a:r>
              <a:rPr lang="zh-CN" altLang="en-US">
                <a:solidFill>
                  <a:schemeClr val="bg1"/>
                </a:solidFill>
                <a:latin typeface="微软雅黑" charset="-122"/>
                <a:ea typeface="微软雅黑" charset="-122"/>
                <a:cs typeface="微软雅黑" charset="-122"/>
                <a:sym typeface="+mn-ea"/>
              </a:rPr>
              <a:t>的浪费。</a:t>
            </a:r>
            <a:endParaRPr lang="zh-CN" altLang="en-US">
              <a:solidFill>
                <a:schemeClr val="bg1"/>
              </a:solidFill>
              <a:latin typeface="微软雅黑" charset="-122"/>
              <a:ea typeface="微软雅黑" charset="-122"/>
              <a:cs typeface="微软雅黑" charset="-122"/>
              <a:sym typeface="+mn-ea"/>
            </a:endParaRPr>
          </a:p>
          <a:p>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en-US" altLang="zh-CN">
                <a:solidFill>
                  <a:schemeClr val="bg1"/>
                </a:solidFill>
                <a:latin typeface="微软雅黑" charset="-122"/>
                <a:ea typeface="微软雅黑" charset="-122"/>
                <a:cs typeface="微软雅黑" charset="-122"/>
                <a:sym typeface="+mn-ea"/>
              </a:rPr>
              <a:t>PhatKV </a:t>
            </a:r>
            <a:r>
              <a:rPr lang="zh-CN" altLang="en-US">
                <a:solidFill>
                  <a:schemeClr val="bg1"/>
                </a:solidFill>
                <a:latin typeface="微软雅黑" charset="-122"/>
                <a:ea typeface="微软雅黑" charset="-122"/>
                <a:cs typeface="微软雅黑" charset="-122"/>
                <a:sym typeface="+mn-ea"/>
              </a:rPr>
              <a:t>首先定义</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的最小粒度为</a:t>
            </a:r>
            <a:r>
              <a:rPr lang="en-US" altLang="zh-CN">
                <a:solidFill>
                  <a:schemeClr val="bg1"/>
                </a:solidFill>
                <a:latin typeface="微软雅黑" charset="-122"/>
                <a:ea typeface="微软雅黑" charset="-122"/>
                <a:cs typeface="微软雅黑" charset="-122"/>
                <a:sym typeface="+mn-ea"/>
              </a:rPr>
              <a:t> 128 B</a:t>
            </a:r>
            <a:r>
              <a:rPr lang="zh-CN" altLang="en-US">
                <a:solidFill>
                  <a:schemeClr val="bg1"/>
                </a:solidFill>
                <a:latin typeface="微软雅黑" charset="-122"/>
                <a:ea typeface="微软雅黑" charset="-122"/>
                <a:cs typeface="微软雅黑" charset="-122"/>
                <a:sym typeface="+mn-ea"/>
              </a:rPr>
              <a:t>，并且每次扩展的时候新的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大小将为当前</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的两倍。</a:t>
            </a:r>
            <a:r>
              <a:rPr lang="zh-CN" altLang="en-US" b="1">
                <a:solidFill>
                  <a:schemeClr val="bg1"/>
                </a:solidFill>
                <a:highlight>
                  <a:srgbClr val="FFFF00"/>
                </a:highlight>
                <a:latin typeface="微软雅黑" charset="-122"/>
                <a:ea typeface="微软雅黑" charset="-122"/>
                <a:cs typeface="微软雅黑" charset="-122"/>
                <a:sym typeface="+mn-ea"/>
              </a:rPr>
              <a:t>（他是怎么扩展的？？？）</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当一个小于</a:t>
            </a:r>
            <a:r>
              <a:rPr lang="en-US" altLang="zh-CN">
                <a:solidFill>
                  <a:schemeClr val="bg1"/>
                </a:solidFill>
                <a:latin typeface="微软雅黑" charset="-122"/>
                <a:ea typeface="微软雅黑" charset="-122"/>
                <a:cs typeface="微软雅黑" charset="-122"/>
                <a:sym typeface="+mn-ea"/>
              </a:rPr>
              <a:t> 4 KB </a:t>
            </a:r>
            <a:r>
              <a:rPr lang="zh-CN" altLang="en-US">
                <a:solidFill>
                  <a:schemeClr val="bg1"/>
                </a:solidFill>
                <a:latin typeface="微软雅黑" charset="-122"/>
                <a:ea typeface="微软雅黑" charset="-122"/>
                <a:cs typeface="微软雅黑" charset="-122"/>
                <a:sym typeface="+mn-ea"/>
              </a:rPr>
              <a:t>的</a:t>
            </a:r>
            <a:r>
              <a:rPr lang="en-US" altLang="zh-CN">
                <a:solidFill>
                  <a:schemeClr val="bg1"/>
                </a:solidFill>
                <a:latin typeface="微软雅黑" charset="-122"/>
                <a:ea typeface="微软雅黑" charset="-122"/>
                <a:cs typeface="微软雅黑" charset="-122"/>
                <a:sym typeface="+mn-ea"/>
              </a:rPr>
              <a:t> fhash</a:t>
            </a:r>
            <a:r>
              <a:rPr lang="zh-CN" altLang="en-US">
                <a:solidFill>
                  <a:schemeClr val="bg1"/>
                </a:solidFill>
                <a:latin typeface="微软雅黑" charset="-122"/>
                <a:ea typeface="微软雅黑" charset="-122"/>
                <a:cs typeface="微软雅黑" charset="-122"/>
                <a:sym typeface="+mn-ea"/>
              </a:rPr>
              <a:t>被选中需要淘汰的时候，会将此时需要被淘汰的多个</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组合成一个</a:t>
            </a:r>
            <a:r>
              <a:rPr lang="en-US" altLang="zh-CN">
                <a:solidFill>
                  <a:schemeClr val="bg1"/>
                </a:solidFill>
                <a:latin typeface="微软雅黑" charset="-122"/>
                <a:ea typeface="微软雅黑" charset="-122"/>
                <a:cs typeface="微软雅黑" charset="-122"/>
                <a:sym typeface="+mn-ea"/>
              </a:rPr>
              <a:t> 4 KB </a:t>
            </a:r>
            <a:r>
              <a:rPr lang="zh-CN" altLang="en-US">
                <a:solidFill>
                  <a:schemeClr val="bg1"/>
                </a:solidFill>
                <a:latin typeface="微软雅黑" charset="-122"/>
                <a:ea typeface="微软雅黑" charset="-122"/>
                <a:cs typeface="微软雅黑" charset="-122"/>
                <a:sym typeface="+mn-ea"/>
              </a:rPr>
              <a:t>的数据块并写入一个固态硬盘页中。</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选择组合的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将遵循在被淘汰的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中选择</a:t>
            </a:r>
            <a:r>
              <a:rPr lang="en-US" altLang="zh-CN">
                <a:solidFill>
                  <a:schemeClr val="bg1"/>
                </a:solidFill>
                <a:latin typeface="微软雅黑" charset="-122"/>
                <a:ea typeface="微软雅黑" charset="-122"/>
                <a:cs typeface="微软雅黑" charset="-122"/>
                <a:sym typeface="+mn-ea"/>
              </a:rPr>
              <a:t> pinode </a:t>
            </a:r>
            <a:r>
              <a:rPr lang="zh-CN" altLang="en-US">
                <a:solidFill>
                  <a:schemeClr val="bg1"/>
                </a:solidFill>
                <a:latin typeface="微软雅黑" charset="-122"/>
                <a:ea typeface="微软雅黑" charset="-122"/>
                <a:cs typeface="微软雅黑" charset="-122"/>
                <a:sym typeface="+mn-ea"/>
              </a:rPr>
              <a:t>相近的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的原则，因为具有相近的</a:t>
            </a:r>
            <a:r>
              <a:rPr lang="en-US" altLang="zh-CN">
                <a:solidFill>
                  <a:schemeClr val="bg1"/>
                </a:solidFill>
                <a:latin typeface="微软雅黑" charset="-122"/>
                <a:ea typeface="微软雅黑" charset="-122"/>
                <a:cs typeface="微软雅黑" charset="-122"/>
                <a:sym typeface="+mn-ea"/>
              </a:rPr>
              <a:t> pinode </a:t>
            </a:r>
            <a:r>
              <a:rPr lang="zh-CN" altLang="en-US">
                <a:solidFill>
                  <a:schemeClr val="bg1"/>
                </a:solidFill>
                <a:latin typeface="微软雅黑" charset="-122"/>
                <a:ea typeface="微软雅黑" charset="-122"/>
                <a:cs typeface="微软雅黑" charset="-122"/>
                <a:sym typeface="+mn-ea"/>
              </a:rPr>
              <a:t>的键值对更有可能在相近的时间上被访问。</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通过将多个</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组合到同一个固态硬盘页中，在访问其中一个</a:t>
            </a:r>
            <a:r>
              <a:rPr lang="en-US" altLang="zh-CN">
                <a:solidFill>
                  <a:schemeClr val="bg1"/>
                </a:solidFill>
                <a:latin typeface="微软雅黑" charset="-122"/>
                <a:ea typeface="微软雅黑" charset="-122"/>
                <a:cs typeface="微软雅黑" charset="-122"/>
                <a:sym typeface="+mn-ea"/>
              </a:rPr>
              <a:t> fhash</a:t>
            </a:r>
            <a:r>
              <a:rPr lang="zh-CN" altLang="en-US">
                <a:solidFill>
                  <a:schemeClr val="bg1"/>
                </a:solidFill>
                <a:latin typeface="微软雅黑" charset="-122"/>
                <a:ea typeface="微软雅黑" charset="-122"/>
                <a:cs typeface="微软雅黑" charset="-122"/>
                <a:sym typeface="+mn-ea"/>
              </a:rPr>
              <a:t>的时候，将这个页中其他的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同时加载到内存中，还可以实现预取的效果，减少固态硬盘</a:t>
            </a:r>
            <a:r>
              <a:rPr lang="en-US" altLang="zh-CN">
                <a:solidFill>
                  <a:schemeClr val="bg1"/>
                </a:solidFill>
                <a:latin typeface="微软雅黑" charset="-122"/>
                <a:ea typeface="微软雅黑" charset="-122"/>
                <a:cs typeface="微软雅黑" charset="-122"/>
                <a:sym typeface="+mn-ea"/>
              </a:rPr>
              <a:t> I/O</a:t>
            </a:r>
            <a:r>
              <a:rPr lang="zh-CN" altLang="en-US">
                <a:solidFill>
                  <a:schemeClr val="bg1"/>
                </a:solidFill>
                <a:latin typeface="微软雅黑" charset="-122"/>
                <a:ea typeface="微软雅黑" charset="-122"/>
                <a:cs typeface="微软雅黑" charset="-122"/>
                <a:sym typeface="+mn-ea"/>
              </a:rPr>
              <a:t>。</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相反的，对于一个大于</a:t>
            </a:r>
            <a:r>
              <a:rPr lang="en-US" altLang="zh-CN">
                <a:solidFill>
                  <a:schemeClr val="bg1"/>
                </a:solidFill>
                <a:latin typeface="微软雅黑" charset="-122"/>
                <a:ea typeface="微软雅黑" charset="-122"/>
                <a:cs typeface="微软雅黑" charset="-122"/>
                <a:sym typeface="+mn-ea"/>
              </a:rPr>
              <a:t> 4 KB </a:t>
            </a:r>
            <a:r>
              <a:rPr lang="zh-CN" altLang="en-US">
                <a:solidFill>
                  <a:schemeClr val="bg1"/>
                </a:solidFill>
                <a:latin typeface="微软雅黑" charset="-122"/>
                <a:ea typeface="微软雅黑" charset="-122"/>
                <a:cs typeface="微软雅黑" charset="-122"/>
                <a:sym typeface="+mn-ea"/>
              </a:rPr>
              <a:t>的</a:t>
            </a:r>
            <a:r>
              <a:rPr lang="en-US" altLang="zh-CN">
                <a:solidFill>
                  <a:schemeClr val="bg1"/>
                </a:solidFill>
                <a:latin typeface="微软雅黑" charset="-122"/>
                <a:ea typeface="微软雅黑" charset="-122"/>
                <a:cs typeface="微软雅黑" charset="-122"/>
                <a:sym typeface="+mn-ea"/>
              </a:rPr>
              <a:t> f-hash</a:t>
            </a:r>
            <a:r>
              <a:rPr lang="zh-CN" altLang="en-US">
                <a:solidFill>
                  <a:schemeClr val="bg1"/>
                </a:solidFill>
                <a:latin typeface="微软雅黑" charset="-122"/>
                <a:ea typeface="微软雅黑" charset="-122"/>
                <a:cs typeface="微软雅黑" charset="-122"/>
                <a:sym typeface="+mn-ea"/>
              </a:rPr>
              <a:t>，如果仅需要访问其中部分的键值对而将整个哈希表加载到内存，同样会浪费固态硬盘</a:t>
            </a:r>
            <a:r>
              <a:rPr lang="en-US" altLang="zh-CN">
                <a:solidFill>
                  <a:schemeClr val="bg1"/>
                </a:solidFill>
                <a:latin typeface="微软雅黑" charset="-122"/>
                <a:ea typeface="微软雅黑" charset="-122"/>
                <a:cs typeface="微软雅黑" charset="-122"/>
                <a:sym typeface="+mn-ea"/>
              </a:rPr>
              <a:t> I/O</a:t>
            </a:r>
            <a:r>
              <a:rPr lang="zh-CN" altLang="en-US">
                <a:solidFill>
                  <a:schemeClr val="bg1"/>
                </a:solidFill>
                <a:latin typeface="微软雅黑" charset="-122"/>
                <a:ea typeface="微软雅黑" charset="-122"/>
                <a:cs typeface="微软雅黑" charset="-122"/>
                <a:sym typeface="+mn-ea"/>
              </a:rPr>
              <a:t>。</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由于</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的大小成倍增加，因此大于</a:t>
            </a:r>
            <a:r>
              <a:rPr lang="en-US" altLang="zh-CN">
                <a:solidFill>
                  <a:schemeClr val="bg1"/>
                </a:solidFill>
                <a:latin typeface="微软雅黑" charset="-122"/>
                <a:ea typeface="微软雅黑" charset="-122"/>
                <a:cs typeface="微软雅黑" charset="-122"/>
                <a:sym typeface="+mn-ea"/>
              </a:rPr>
              <a:t> 4 KB </a:t>
            </a:r>
            <a:r>
              <a:rPr lang="zh-CN" altLang="en-US">
                <a:solidFill>
                  <a:schemeClr val="bg1"/>
                </a:solidFill>
                <a:latin typeface="微软雅黑" charset="-122"/>
                <a:ea typeface="微软雅黑" charset="-122"/>
                <a:cs typeface="微软雅黑" charset="-122"/>
                <a:sym typeface="+mn-ea"/>
              </a:rPr>
              <a:t>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大小为</a:t>
            </a:r>
            <a:r>
              <a:rPr lang="en-US" altLang="zh-CN">
                <a:solidFill>
                  <a:schemeClr val="bg1"/>
                </a:solidFill>
                <a:latin typeface="微软雅黑" charset="-122"/>
                <a:ea typeface="微软雅黑" charset="-122"/>
                <a:cs typeface="微软雅黑" charset="-122"/>
                <a:sym typeface="+mn-ea"/>
              </a:rPr>
              <a:t> 4 KB </a:t>
            </a:r>
            <a:r>
              <a:rPr lang="zh-CN" altLang="en-US">
                <a:solidFill>
                  <a:schemeClr val="bg1"/>
                </a:solidFill>
                <a:latin typeface="微软雅黑" charset="-122"/>
                <a:ea typeface="微软雅黑" charset="-122"/>
                <a:cs typeface="微软雅黑" charset="-122"/>
                <a:sym typeface="+mn-ea"/>
              </a:rPr>
              <a:t>的整数倍。一个键值对的</a:t>
            </a:r>
            <a:r>
              <a:rPr lang="en-US" altLang="zh-CN">
                <a:solidFill>
                  <a:schemeClr val="bg1"/>
                </a:solidFill>
                <a:latin typeface="微软雅黑" charset="-122"/>
                <a:ea typeface="微软雅黑" charset="-122"/>
                <a:cs typeface="微软雅黑" charset="-122"/>
                <a:sym typeface="+mn-ea"/>
              </a:rPr>
              <a:t> key </a:t>
            </a:r>
            <a:r>
              <a:rPr lang="zh-CN" altLang="en-US">
                <a:solidFill>
                  <a:schemeClr val="bg1"/>
                </a:solidFill>
                <a:latin typeface="微软雅黑" charset="-122"/>
                <a:ea typeface="微软雅黑" charset="-122"/>
                <a:cs typeface="微软雅黑" charset="-122"/>
                <a:sym typeface="+mn-ea"/>
              </a:rPr>
              <a:t>可以首先映射到一个</a:t>
            </a:r>
            <a:r>
              <a:rPr lang="en-US" altLang="zh-CN">
                <a:solidFill>
                  <a:schemeClr val="bg1"/>
                </a:solidFill>
                <a:latin typeface="微软雅黑" charset="-122"/>
                <a:ea typeface="微软雅黑" charset="-122"/>
                <a:cs typeface="微软雅黑" charset="-122"/>
                <a:sym typeface="+mn-ea"/>
              </a:rPr>
              <a:t> 4 KB </a:t>
            </a:r>
            <a:r>
              <a:rPr lang="zh-CN" altLang="en-US">
                <a:solidFill>
                  <a:schemeClr val="bg1"/>
                </a:solidFill>
                <a:latin typeface="微软雅黑" charset="-122"/>
                <a:ea typeface="微软雅黑" charset="-122"/>
                <a:cs typeface="微软雅黑" charset="-122"/>
                <a:sym typeface="+mn-ea"/>
              </a:rPr>
              <a:t>的块，然后再映射到这个</a:t>
            </a:r>
            <a:r>
              <a:rPr lang="en-US" altLang="zh-CN">
                <a:solidFill>
                  <a:schemeClr val="bg1"/>
                </a:solidFill>
                <a:latin typeface="微软雅黑" charset="-122"/>
                <a:ea typeface="微软雅黑" charset="-122"/>
                <a:cs typeface="微软雅黑" charset="-122"/>
                <a:sym typeface="+mn-ea"/>
              </a:rPr>
              <a:t> 4 KB </a:t>
            </a:r>
            <a:r>
              <a:rPr lang="zh-CN" altLang="en-US">
                <a:solidFill>
                  <a:schemeClr val="bg1"/>
                </a:solidFill>
                <a:latin typeface="微软雅黑" charset="-122"/>
                <a:ea typeface="微软雅黑" charset="-122"/>
                <a:cs typeface="微软雅黑" charset="-122"/>
                <a:sym typeface="+mn-ea"/>
              </a:rPr>
              <a:t>块内的哈希桶。</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en-US" altLang="zh-CN">
                <a:solidFill>
                  <a:schemeClr val="bg1"/>
                </a:solidFill>
                <a:latin typeface="微软雅黑" charset="-122"/>
                <a:ea typeface="微软雅黑" charset="-122"/>
                <a:cs typeface="微软雅黑" charset="-122"/>
                <a:sym typeface="+mn-ea"/>
              </a:rPr>
              <a:t>PhatKV </a:t>
            </a:r>
            <a:r>
              <a:rPr lang="zh-CN" altLang="en-US">
                <a:solidFill>
                  <a:schemeClr val="bg1"/>
                </a:solidFill>
                <a:latin typeface="微软雅黑" charset="-122"/>
                <a:ea typeface="微软雅黑" charset="-122"/>
                <a:cs typeface="微软雅黑" charset="-122"/>
                <a:sym typeface="+mn-ea"/>
              </a:rPr>
              <a:t>针对较大的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采用部分读的策略。部分读策略允许访问一个键的时候仅读取这个键对应的</a:t>
            </a:r>
            <a:r>
              <a:rPr lang="en-US" altLang="zh-CN">
                <a:solidFill>
                  <a:schemeClr val="bg1"/>
                </a:solidFill>
                <a:latin typeface="微软雅黑" charset="-122"/>
                <a:ea typeface="微软雅黑" charset="-122"/>
                <a:cs typeface="微软雅黑" charset="-122"/>
                <a:sym typeface="+mn-ea"/>
              </a:rPr>
              <a:t> 4 KB </a:t>
            </a:r>
            <a:r>
              <a:rPr lang="zh-CN" altLang="en-US">
                <a:solidFill>
                  <a:schemeClr val="bg1"/>
                </a:solidFill>
                <a:latin typeface="微软雅黑" charset="-122"/>
                <a:ea typeface="微软雅黑" charset="-122"/>
                <a:cs typeface="微软雅黑" charset="-122"/>
                <a:sym typeface="+mn-ea"/>
              </a:rPr>
              <a:t>块到内存中，以此避免将整个较大的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读取到内存中。</a:t>
            </a:r>
            <a:r>
              <a:rPr lang="en-US" altLang="zh-CN">
                <a:solidFill>
                  <a:schemeClr val="bg1"/>
                </a:solidFill>
                <a:latin typeface="微软雅黑" charset="-122"/>
                <a:ea typeface="微软雅黑" charset="-122"/>
                <a:cs typeface="微软雅黑" charset="-122"/>
                <a:sym typeface="+mn-ea"/>
              </a:rPr>
              <a:t> </a:t>
            </a:r>
            <a:endParaRPr lang="en-US" altLang="zh-CN">
              <a:solidFill>
                <a:schemeClr val="bg1"/>
              </a:solidFill>
              <a:latin typeface="微软雅黑" charset="-122"/>
              <a:ea typeface="微软雅黑" charset="-122"/>
              <a:cs typeface="微软雅黑" charset="-122"/>
              <a:sym typeface="+mn-ea"/>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PhatKV </a:t>
            </a:r>
            <a:r>
              <a:rPr lang="zh-CN" altLang="en-US"/>
              <a:t>中用于管理键值对的基本单位是</a:t>
            </a:r>
            <a:r>
              <a:rPr lang="zh-CN" altLang="en-US" b="1"/>
              <a:t>聚合数据块</a:t>
            </a:r>
            <a:r>
              <a:rPr lang="zh-CN" altLang="en-US"/>
              <a:t>，并且一个聚合数据块中仅包含同一个</a:t>
            </a:r>
            <a:r>
              <a:rPr lang="en-US" altLang="zh-CN"/>
              <a:t> pinode </a:t>
            </a:r>
            <a:r>
              <a:rPr lang="zh-CN" altLang="en-US"/>
              <a:t>的键值对数据。</a:t>
            </a:r>
            <a:endParaRPr lang="zh-CN" altLang="en-US"/>
          </a:p>
          <a:p>
            <a:endParaRPr lang="zh-CN" altLang="en-US"/>
          </a:p>
          <a:p>
            <a:r>
              <a:rPr lang="zh-CN" altLang="en-US"/>
              <a:t>聚合数据块的结构如图</a:t>
            </a:r>
            <a:r>
              <a:rPr lang="en-US" altLang="zh-CN"/>
              <a:t> 2.8 </a:t>
            </a:r>
            <a:r>
              <a:rPr lang="zh-CN" altLang="en-US"/>
              <a:t>所示，主要包含</a:t>
            </a:r>
            <a:r>
              <a:rPr lang="zh-CN" altLang="en-US" b="1"/>
              <a:t>键值对数据</a:t>
            </a:r>
            <a:r>
              <a:rPr lang="zh-CN" altLang="en-US"/>
              <a:t>以及</a:t>
            </a:r>
            <a:r>
              <a:rPr lang="zh-CN" altLang="en-US" b="1"/>
              <a:t>指纹数据（</a:t>
            </a:r>
            <a:r>
              <a:rPr lang="en-US" altLang="zh-CN" b="1"/>
              <a:t>Fingerprint</a:t>
            </a:r>
            <a:r>
              <a:rPr lang="zh-CN" altLang="en-US" b="1"/>
              <a:t>，</a:t>
            </a:r>
            <a:r>
              <a:rPr lang="en-US" altLang="zh-CN" b="1"/>
              <a:t>FP</a:t>
            </a:r>
            <a:r>
              <a:rPr lang="zh-CN" altLang="en-US" b="1"/>
              <a:t>）</a:t>
            </a:r>
            <a:r>
              <a:rPr lang="zh-CN" altLang="en-US"/>
              <a:t>。一个键值对的指纹是指其键的大小为</a:t>
            </a:r>
            <a:r>
              <a:rPr lang="en-US" altLang="zh-CN"/>
              <a:t> 2 </a:t>
            </a:r>
            <a:r>
              <a:rPr lang="zh-CN" altLang="en-US"/>
              <a:t>字节的哈希值。聚合数据块的指纹数据记录了当前聚合数据块中所有键值对的指纹以及对应的偏移。</a:t>
            </a:r>
            <a:endParaRPr lang="zh-CN" altLang="en-US"/>
          </a:p>
          <a:p>
            <a:r>
              <a:rPr lang="zh-CN" altLang="en-US"/>
              <a:t>由于</a:t>
            </a:r>
            <a:r>
              <a:rPr lang="zh-CN" altLang="en-US" b="1"/>
              <a:t>一个聚合数据块的最大为</a:t>
            </a:r>
            <a:r>
              <a:rPr lang="en-US" altLang="zh-CN" b="1"/>
              <a:t> 4 KB</a:t>
            </a:r>
            <a:r>
              <a:rPr lang="zh-CN" altLang="en-US"/>
              <a:t>，即一个固态硬盘页面的大小，一个键值对在聚合数据块中的偏移量使用</a:t>
            </a:r>
            <a:r>
              <a:rPr lang="en-US" altLang="zh-CN"/>
              <a:t> 2 </a:t>
            </a:r>
            <a:r>
              <a:rPr lang="zh-CN" altLang="en-US"/>
              <a:t>字节已经足够表示，因此指纹数据中每个键值对仅消耗</a:t>
            </a:r>
            <a:r>
              <a:rPr lang="en-US" altLang="zh-CN"/>
              <a:t> 4 </a:t>
            </a:r>
            <a:r>
              <a:rPr lang="zh-CN" altLang="en-US"/>
              <a:t>字节的空间（</a:t>
            </a:r>
            <a:r>
              <a:rPr lang="en-US" altLang="zh-CN"/>
              <a:t>2 </a:t>
            </a:r>
            <a:r>
              <a:rPr lang="zh-CN" altLang="en-US"/>
              <a:t>字节的指纹值以及</a:t>
            </a:r>
            <a:r>
              <a:rPr lang="en-US" altLang="zh-CN"/>
              <a:t> 2 </a:t>
            </a:r>
            <a:r>
              <a:rPr lang="zh-CN" altLang="en-US"/>
              <a:t>字节的页内偏移量）。</a:t>
            </a:r>
            <a:endParaRPr lang="zh-CN" altLang="en-US"/>
          </a:p>
          <a:p>
            <a:endParaRPr lang="zh-CN" altLang="en-US"/>
          </a:p>
          <a:p>
            <a:r>
              <a:rPr lang="zh-CN" altLang="en-US"/>
              <a:t>每个</a:t>
            </a:r>
            <a:r>
              <a:rPr lang="en-US" altLang="zh-CN"/>
              <a:t> pinode </a:t>
            </a:r>
            <a:r>
              <a:rPr lang="zh-CN" altLang="en-US"/>
              <a:t>在固态硬盘上可能有多个聚合数据块，因此每个</a:t>
            </a:r>
            <a:r>
              <a:rPr lang="en-US" altLang="zh-CN"/>
              <a:t> pinode </a:t>
            </a:r>
            <a:r>
              <a:rPr lang="zh-CN" altLang="en-US" b="1"/>
              <a:t>在内存中有一个数据块集结构</a:t>
            </a:r>
            <a:r>
              <a:rPr lang="zh-CN" altLang="en-US"/>
              <a:t>用于记录当前</a:t>
            </a:r>
            <a:r>
              <a:rPr lang="en-US" altLang="zh-CN"/>
              <a:t> pinode </a:t>
            </a:r>
            <a:r>
              <a:rPr lang="zh-CN" altLang="en-US"/>
              <a:t>的</a:t>
            </a:r>
            <a:endParaRPr lang="zh-CN" altLang="en-US"/>
          </a:p>
          <a:p>
            <a:r>
              <a:rPr lang="zh-CN" altLang="en-US"/>
              <a:t>所有聚合数据块的地址以及大小。</a:t>
            </a:r>
            <a:r>
              <a:rPr lang="en-US" altLang="zh-CN"/>
              <a:t> </a:t>
            </a:r>
            <a:endParaRPr lang="en-US" altLang="zh-CN"/>
          </a:p>
          <a:p>
            <a:endParaRPr lang="en-US" altLang="zh-CN"/>
          </a:p>
          <a:p>
            <a:r>
              <a:rPr lang="zh-CN" altLang="en-US">
                <a:sym typeface="+mn-ea"/>
              </a:rPr>
              <a:t>为了尽可能地避免同一个</a:t>
            </a:r>
            <a:r>
              <a:rPr lang="en-US" altLang="zh-CN">
                <a:sym typeface="+mn-ea"/>
              </a:rPr>
              <a:t> pinode </a:t>
            </a:r>
            <a:r>
              <a:rPr lang="zh-CN" altLang="en-US">
                <a:sym typeface="+mn-ea"/>
              </a:rPr>
              <a:t>的键值对数据与其他</a:t>
            </a:r>
            <a:r>
              <a:rPr lang="en-US" altLang="zh-CN">
                <a:sym typeface="+mn-ea"/>
              </a:rPr>
              <a:t> pinode </a:t>
            </a:r>
            <a:r>
              <a:rPr lang="zh-CN" altLang="en-US">
                <a:sym typeface="+mn-ea"/>
              </a:rPr>
              <a:t>的数据混合存储到不同的固态硬盘页面并高效管理固态硬盘上数据，</a:t>
            </a:r>
            <a:r>
              <a:rPr lang="en-US" altLang="zh-CN">
                <a:sym typeface="+mn-ea"/>
              </a:rPr>
              <a:t>PhatKV </a:t>
            </a:r>
            <a:r>
              <a:rPr lang="zh-CN" altLang="en-US">
                <a:sym typeface="+mn-ea"/>
              </a:rPr>
              <a:t>采用了三阶段聚合策略。</a:t>
            </a:r>
            <a:endParaRPr lang="zh-CN" altLang="en-US"/>
          </a:p>
          <a:p>
            <a:r>
              <a:rPr lang="zh-CN" altLang="en-US">
                <a:sym typeface="+mn-ea"/>
              </a:rPr>
              <a:t>如图</a:t>
            </a:r>
            <a:r>
              <a:rPr lang="en-US" altLang="zh-CN">
                <a:sym typeface="+mn-ea"/>
              </a:rPr>
              <a:t> 2.8 </a:t>
            </a:r>
            <a:r>
              <a:rPr lang="zh-CN" altLang="en-US">
                <a:sym typeface="+mn-ea"/>
              </a:rPr>
              <a:t>所示，三阶段聚合包含内存聚合、盘上聚合以及深度聚合三个阶段。</a:t>
            </a:r>
            <a:endParaRPr lang="zh-CN" altLang="en-US"/>
          </a:p>
          <a:p>
            <a:r>
              <a:rPr lang="zh-CN" altLang="en-US">
                <a:sym typeface="+mn-ea"/>
              </a:rPr>
              <a:t>内存聚合（</a:t>
            </a:r>
            <a:r>
              <a:rPr lang="en-US" altLang="en-US">
                <a:sym typeface="+mn-ea"/>
              </a:rPr>
              <a:t>①</a:t>
            </a:r>
            <a:r>
              <a:rPr lang="zh-CN" altLang="en-US">
                <a:sym typeface="+mn-ea"/>
              </a:rPr>
              <a:t>）通过内存聚合缓冲区吸收新写入的键值对数据，并按照其</a:t>
            </a:r>
            <a:r>
              <a:rPr lang="en-US" altLang="zh-CN">
                <a:sym typeface="+mn-ea"/>
              </a:rPr>
              <a:t> pinode </a:t>
            </a:r>
            <a:r>
              <a:rPr lang="zh-CN" altLang="en-US">
                <a:sym typeface="+mn-ea"/>
              </a:rPr>
              <a:t>分别管理，</a:t>
            </a:r>
            <a:endParaRPr lang="zh-CN" altLang="en-US"/>
          </a:p>
          <a:p>
            <a:r>
              <a:rPr lang="zh-CN" altLang="en-US">
                <a:sym typeface="+mn-ea"/>
              </a:rPr>
              <a:t>盘上聚合（</a:t>
            </a:r>
            <a:r>
              <a:rPr lang="en-US" altLang="en-US">
                <a:sym typeface="+mn-ea"/>
              </a:rPr>
              <a:t>②</a:t>
            </a:r>
            <a:r>
              <a:rPr lang="zh-CN" altLang="en-US">
                <a:sym typeface="+mn-ea"/>
              </a:rPr>
              <a:t>）将固态硬盘上一个</a:t>
            </a:r>
            <a:r>
              <a:rPr lang="en-US" altLang="zh-CN">
                <a:sym typeface="+mn-ea"/>
              </a:rPr>
              <a:t> pinode </a:t>
            </a:r>
            <a:r>
              <a:rPr lang="zh-CN" altLang="en-US">
                <a:sym typeface="+mn-ea"/>
              </a:rPr>
              <a:t>下位于不同固态硬盘页面中分散的数据块尽可能整合到连续的固态硬盘页面，</a:t>
            </a:r>
            <a:endParaRPr lang="zh-CN" altLang="en-US"/>
          </a:p>
          <a:p>
            <a:r>
              <a:rPr lang="zh-CN" altLang="en-US">
                <a:sym typeface="+mn-ea"/>
              </a:rPr>
              <a:t>深度聚合（</a:t>
            </a:r>
            <a:r>
              <a:rPr lang="en-US" altLang="en-US">
                <a:sym typeface="+mn-ea"/>
              </a:rPr>
              <a:t>③</a:t>
            </a:r>
            <a:r>
              <a:rPr lang="zh-CN" altLang="en-US">
                <a:sym typeface="+mn-ea"/>
              </a:rPr>
              <a:t>）对一个</a:t>
            </a:r>
            <a:r>
              <a:rPr lang="en-US" altLang="zh-CN">
                <a:sym typeface="+mn-ea"/>
              </a:rPr>
              <a:t> pinode </a:t>
            </a:r>
            <a:r>
              <a:rPr lang="zh-CN" altLang="en-US">
                <a:sym typeface="+mn-ea"/>
              </a:rPr>
              <a:t>下的数据块进行细粒度整合并清除无效数据。</a:t>
            </a:r>
            <a:endParaRPr lang="zh-CN" altLang="en-US"/>
          </a:p>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在内存聚合阶段，</a:t>
            </a:r>
            <a:r>
              <a:rPr lang="en-US" altLang="zh-CN"/>
              <a:t>PhatKV </a:t>
            </a:r>
            <a:r>
              <a:rPr lang="zh-CN" altLang="en-US"/>
              <a:t>采用一个内存聚合缓冲区实现根据</a:t>
            </a:r>
            <a:r>
              <a:rPr lang="en-US" altLang="zh-CN"/>
              <a:t> pinode</a:t>
            </a:r>
            <a:r>
              <a:rPr lang="zh-CN" altLang="en-US"/>
              <a:t>对键值对数据的初步聚合。</a:t>
            </a:r>
            <a:endParaRPr lang="zh-CN" altLang="en-US"/>
          </a:p>
          <a:p>
            <a:r>
              <a:rPr lang="zh-CN" altLang="en-US"/>
              <a:t>如图</a:t>
            </a:r>
            <a:r>
              <a:rPr lang="en-US" altLang="zh-CN"/>
              <a:t> 2.9 </a:t>
            </a:r>
            <a:r>
              <a:rPr lang="zh-CN" altLang="en-US"/>
              <a:t>所示，每个</a:t>
            </a:r>
            <a:r>
              <a:rPr lang="en-US" altLang="zh-CN"/>
              <a:t> pinode </a:t>
            </a:r>
            <a:r>
              <a:rPr lang="zh-CN" altLang="en-US"/>
              <a:t>在内存聚合缓冲区对应了一个被称为</a:t>
            </a:r>
            <a:r>
              <a:rPr lang="en-US" altLang="zh-CN"/>
              <a:t> </a:t>
            </a:r>
            <a:r>
              <a:rPr lang="en-US" altLang="zh-CN" b="1"/>
              <a:t>pinode </a:t>
            </a:r>
            <a:r>
              <a:rPr lang="zh-CN" altLang="en-US" b="1"/>
              <a:t>集合（</a:t>
            </a:r>
            <a:r>
              <a:rPr lang="en-US" altLang="zh-CN" b="1"/>
              <a:t>Pinode Set</a:t>
            </a:r>
            <a:r>
              <a:rPr lang="zh-CN" altLang="en-US" b="1"/>
              <a:t>）</a:t>
            </a:r>
            <a:r>
              <a:rPr lang="zh-CN" altLang="en-US"/>
              <a:t>的</a:t>
            </a:r>
            <a:r>
              <a:rPr lang="zh-CN" altLang="en-US" b="1"/>
              <a:t>跳表结构</a:t>
            </a:r>
            <a:r>
              <a:rPr lang="zh-CN" altLang="en-US"/>
              <a:t>用于记录每个</a:t>
            </a:r>
            <a:r>
              <a:rPr lang="en-US" altLang="zh-CN"/>
              <a:t> pinode </a:t>
            </a:r>
            <a:r>
              <a:rPr lang="zh-CN" altLang="en-US"/>
              <a:t>新写入的数据。</a:t>
            </a:r>
            <a:endParaRPr lang="zh-CN" altLang="en-US"/>
          </a:p>
          <a:p>
            <a:r>
              <a:rPr lang="zh-CN" altLang="en-US"/>
              <a:t>一旦聚合缓冲区中键值对数据总量达到阈值（如</a:t>
            </a:r>
            <a:r>
              <a:rPr lang="en-US" altLang="zh-CN"/>
              <a:t> 64 MB</a:t>
            </a:r>
            <a:r>
              <a:rPr lang="zh-CN" altLang="en-US"/>
              <a:t>），或者某一个</a:t>
            </a:r>
            <a:r>
              <a:rPr lang="en-US" altLang="zh-CN"/>
              <a:t> pinode </a:t>
            </a:r>
            <a:r>
              <a:rPr lang="zh-CN" altLang="en-US"/>
              <a:t>集合中的数据大小达到阈值（如</a:t>
            </a:r>
            <a:r>
              <a:rPr lang="en-US" altLang="zh-CN"/>
              <a:t> 4 KB</a:t>
            </a:r>
            <a:r>
              <a:rPr lang="zh-CN" altLang="en-US"/>
              <a:t>）则会触发后台的聚合线程。</a:t>
            </a:r>
            <a:endParaRPr lang="zh-CN" altLang="en-US"/>
          </a:p>
          <a:p>
            <a:r>
              <a:rPr lang="zh-CN" altLang="en-US"/>
              <a:t>聚合线程将从聚合缓冲区中按照</a:t>
            </a:r>
            <a:r>
              <a:rPr lang="en-US" altLang="zh-CN"/>
              <a:t> pinode </a:t>
            </a:r>
            <a:r>
              <a:rPr lang="zh-CN" altLang="en-US"/>
              <a:t>集合从大到小的顺序选择数据，并构建聚合数据块。</a:t>
            </a:r>
            <a:endParaRPr lang="zh-CN" altLang="en-US"/>
          </a:p>
          <a:p>
            <a:r>
              <a:rPr lang="zh-CN" altLang="en-US"/>
              <a:t>当一个新的聚合数据块构建完成之后，对应的键值对索引将会被插入到对应</a:t>
            </a:r>
            <a:r>
              <a:rPr lang="en-US" altLang="zh-CN"/>
              <a:t> pinode </a:t>
            </a:r>
            <a:r>
              <a:rPr lang="zh-CN" altLang="en-US"/>
              <a:t>的</a:t>
            </a:r>
            <a:r>
              <a:rPr lang="en-US" altLang="zh-CN"/>
              <a:t> f-hash </a:t>
            </a:r>
            <a:r>
              <a:rPr lang="zh-CN" altLang="en-US"/>
              <a:t>中。</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每次内存聚合之后，对应</a:t>
            </a:r>
            <a:r>
              <a:rPr lang="en-US" altLang="zh-CN"/>
              <a:t> pinode </a:t>
            </a:r>
            <a:r>
              <a:rPr lang="zh-CN" altLang="en-US"/>
              <a:t>将会增加一个新的数据块，随着时间的推移，每个</a:t>
            </a:r>
            <a:r>
              <a:rPr lang="en-US" altLang="zh-CN"/>
              <a:t> pinode </a:t>
            </a:r>
            <a:r>
              <a:rPr lang="zh-CN" altLang="en-US"/>
              <a:t>下对应的数据块数量逐渐增加，数据分散在不同的数据块中，导致范围查找操作需要读取的数据块增加。</a:t>
            </a:r>
            <a:endParaRPr lang="zh-CN" altLang="en-US"/>
          </a:p>
          <a:p>
            <a:r>
              <a:rPr lang="zh-CN" altLang="en-US"/>
              <a:t>盘上聚合阶段的目标是将分散在不同固态硬盘页面中的聚合数据块聚合到连续的数据块中，以限制在</a:t>
            </a:r>
            <a:r>
              <a:rPr lang="en-US" altLang="zh-CN"/>
              <a:t> Scan </a:t>
            </a:r>
            <a:r>
              <a:rPr lang="zh-CN" altLang="en-US"/>
              <a:t>操作中需要访问的固态硬盘页面数。</a:t>
            </a:r>
            <a:endParaRPr lang="zh-CN" altLang="en-US"/>
          </a:p>
          <a:p>
            <a:r>
              <a:rPr lang="zh-CN" altLang="en-US"/>
              <a:t>定义小于</a:t>
            </a:r>
            <a:r>
              <a:rPr lang="en-US" altLang="zh-CN"/>
              <a:t> 2 KB </a:t>
            </a:r>
            <a:r>
              <a:rPr lang="zh-CN" altLang="en-US"/>
              <a:t>的聚合数据块为分散数据块。当一个</a:t>
            </a:r>
            <a:r>
              <a:rPr lang="en-US" altLang="zh-CN"/>
              <a:t> pinode </a:t>
            </a:r>
            <a:r>
              <a:rPr lang="zh-CN" altLang="en-US"/>
              <a:t>下分散数据块的数量超过阈值之后，聚合线程将会被触发。</a:t>
            </a:r>
            <a:endParaRPr lang="zh-CN" altLang="en-US"/>
          </a:p>
          <a:p>
            <a:r>
              <a:rPr lang="zh-CN" altLang="en-US"/>
              <a:t>此时聚合线程将会从不同的固态硬盘页面中获取这个</a:t>
            </a:r>
            <a:r>
              <a:rPr lang="en-US" altLang="zh-CN"/>
              <a:t> pinode </a:t>
            </a:r>
            <a:r>
              <a:rPr lang="zh-CN" altLang="en-US"/>
              <a:t>下所有的分散数据块。然后将所有的分散数据块再迁移到连续的固态硬盘页面中。</a:t>
            </a:r>
            <a:endParaRPr lang="zh-CN" altLang="en-US"/>
          </a:p>
          <a:p>
            <a:r>
              <a:rPr lang="zh-CN" altLang="en-US"/>
              <a:t>如图</a:t>
            </a:r>
            <a:r>
              <a:rPr lang="en-US" altLang="zh-CN"/>
              <a:t> 2.10 </a:t>
            </a:r>
            <a:r>
              <a:rPr lang="zh-CN" altLang="en-US"/>
              <a:t>所示，当前</a:t>
            </a:r>
            <a:r>
              <a:rPr lang="en-US" altLang="zh-CN"/>
              <a:t> pinode </a:t>
            </a:r>
            <a:r>
              <a:rPr lang="zh-CN" altLang="en-US"/>
              <a:t>在合并前拥有三个分散到不同固态硬盘页上的数据块</a:t>
            </a:r>
            <a:r>
              <a:rPr lang="en-US" altLang="zh-CN"/>
              <a:t> 1</a:t>
            </a:r>
            <a:r>
              <a:rPr lang="zh-CN" altLang="en-US"/>
              <a:t>、</a:t>
            </a:r>
            <a:r>
              <a:rPr lang="en-US" altLang="zh-CN"/>
              <a:t>2</a:t>
            </a:r>
            <a:r>
              <a:rPr lang="zh-CN" altLang="en-US"/>
              <a:t>、</a:t>
            </a:r>
            <a:r>
              <a:rPr lang="en-US" altLang="zh-CN"/>
              <a:t>3</a:t>
            </a:r>
            <a:r>
              <a:rPr lang="zh-CN" altLang="en-US"/>
              <a:t>，触发盘上聚合之后，聚合线程将当前</a:t>
            </a:r>
            <a:r>
              <a:rPr lang="en-US" altLang="zh-CN"/>
              <a:t> pinode </a:t>
            </a:r>
            <a:r>
              <a:rPr lang="zh-CN" altLang="en-US"/>
              <a:t>下的三个数据块搬移到一个固态硬盘页中，聚合完成后当前</a:t>
            </a:r>
            <a:r>
              <a:rPr lang="en-US" altLang="zh-CN"/>
              <a:t> pinode </a:t>
            </a:r>
            <a:r>
              <a:rPr lang="zh-CN" altLang="en-US"/>
              <a:t>将只包含一个数据块</a:t>
            </a:r>
            <a:r>
              <a:rPr lang="en-US" altLang="zh-CN"/>
              <a:t> 1'</a:t>
            </a:r>
            <a:r>
              <a:rPr lang="zh-CN" altLang="en-US"/>
              <a:t>。</a:t>
            </a:r>
            <a:endParaRPr lang="zh-CN" altLang="en-US"/>
          </a:p>
          <a:p>
            <a:endParaRPr lang="zh-CN" altLang="en-US"/>
          </a:p>
          <a:p>
            <a:r>
              <a:rPr lang="zh-CN" altLang="en-US"/>
              <a:t>与</a:t>
            </a:r>
            <a:r>
              <a:rPr lang="en-US" altLang="zh-CN"/>
              <a:t> LSM-Tree </a:t>
            </a:r>
            <a:r>
              <a:rPr lang="zh-CN" altLang="en-US"/>
              <a:t>不同，盘上聚合以数据块为单位移动键值对数据，并不会对键值对数据进行合并以及排序，从而有效降低了</a:t>
            </a:r>
            <a:r>
              <a:rPr lang="en-US" altLang="zh-CN"/>
              <a:t> CPU </a:t>
            </a:r>
            <a:r>
              <a:rPr lang="zh-CN" altLang="en-US"/>
              <a:t>的开销。</a:t>
            </a:r>
            <a:endParaRPr lang="zh-CN" altLang="en-US"/>
          </a:p>
          <a:p>
            <a:endParaRPr lang="zh-CN" altLang="en-US"/>
          </a:p>
          <a:p>
            <a:r>
              <a:rPr lang="zh-CN" altLang="en-US"/>
              <a:t>在将新的聚合数据块写入固态硬盘之后，旧的分散数据块将会被标记为无效并通过后台空间回收线程回收。</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image" Target="../media/image5.png"/><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pic>
        <p:nvPicPr>
          <p:cNvPr id="4" name="图片 3" descr="1 拷贝"/>
          <p:cNvPicPr>
            <a:picLocks noChangeAspect="1"/>
          </p:cNvPicPr>
          <p:nvPr userDrawn="1"/>
        </p:nvPicPr>
        <p:blipFill>
          <a:blip r:embed="rId5"/>
          <a:srcRect l="8193" r="8757" b="7375"/>
          <a:stretch>
            <a:fillRect/>
          </a:stretch>
        </p:blipFill>
        <p:spPr>
          <a:xfrm>
            <a:off x="0" y="-635"/>
            <a:ext cx="12242800" cy="6858635"/>
          </a:xfrm>
          <a:prstGeom prst="rect">
            <a:avLst/>
          </a:prstGeom>
        </p:spPr>
      </p:pic>
      <p:sp>
        <p:nvSpPr>
          <p:cNvPr id="6" name="矩形 5"/>
          <p:cNvSpPr/>
          <p:nvPr userDrawn="1"/>
        </p:nvSpPr>
        <p:spPr>
          <a:xfrm>
            <a:off x="0" y="2050415"/>
            <a:ext cx="12242800" cy="1625600"/>
          </a:xfrm>
          <a:prstGeom prst="rect">
            <a:avLst/>
          </a:prstGeom>
          <a:solidFill>
            <a:srgbClr val="004588">
              <a:alpha val="5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descr="山东大学校徽1"/>
          <p:cNvPicPr>
            <a:picLocks noChangeAspect="1"/>
          </p:cNvPicPr>
          <p:nvPr userDrawn="1"/>
        </p:nvPicPr>
        <p:blipFill>
          <a:blip r:embed="rId6"/>
          <a:stretch>
            <a:fillRect/>
          </a:stretch>
        </p:blipFill>
        <p:spPr>
          <a:xfrm>
            <a:off x="5487035" y="328295"/>
            <a:ext cx="1268730" cy="1264920"/>
          </a:xfrm>
          <a:prstGeom prst="rect">
            <a:avLst/>
          </a:prstGeom>
        </p:spPr>
      </p:pic>
      <p:pic>
        <p:nvPicPr>
          <p:cNvPr id="10" name="图片 9" descr="山东大学校徽1"/>
          <p:cNvPicPr>
            <a:picLocks noChangeAspect="1"/>
          </p:cNvPicPr>
          <p:nvPr userDrawn="1"/>
        </p:nvPicPr>
        <p:blipFill>
          <a:blip r:embed="rId6"/>
          <a:stretch>
            <a:fillRect/>
          </a:stretch>
        </p:blipFill>
        <p:spPr>
          <a:xfrm>
            <a:off x="5487035" y="328295"/>
            <a:ext cx="1268730" cy="126492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94690" y="1364400"/>
            <a:ext cx="5181600" cy="481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313170" y="1364400"/>
            <a:ext cx="5181600" cy="481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b">
            <a:normAutofit/>
          </a:bodyPr>
          <a:lstStyle>
            <a:lvl1pPr marL="0" marR="0" lvl="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p:custDataLst>
              <p:tags r:id="rId3"/>
            </p:custDataLst>
          </p:nvPr>
        </p:nvSpPr>
        <p:spPr>
          <a:xfrm>
            <a:off x="694373" y="1369480"/>
            <a:ext cx="5157787" cy="540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4373" y="2066355"/>
            <a:ext cx="5157787" cy="4128388"/>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311265" y="1354875"/>
            <a:ext cx="5183188" cy="540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311265" y="2051750"/>
            <a:ext cx="5183188" cy="4128388"/>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j-ea"/>
                <a:ea typeface="+mj-ea"/>
                <a:cs typeface="+mj-ea"/>
                <a:sym typeface="+mj-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95325" y="1296035"/>
            <a:ext cx="10800080" cy="575945"/>
          </a:xfrm>
        </p:spPr>
        <p:txBody>
          <a:bodyPr wrap="square" anchor="t">
            <a:normAutofit/>
          </a:bodyPr>
          <a:lstStyle>
            <a:lvl1pPr marL="0" indent="0">
              <a:buNone/>
              <a:defRPr sz="28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74134" y="491067"/>
            <a:ext cx="11243733" cy="2964933"/>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474134" y="3937065"/>
            <a:ext cx="11243732" cy="2319802"/>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pic>
        <p:nvPicPr>
          <p:cNvPr id="7" name="图片 6" descr="03 拷贝"/>
          <p:cNvPicPr>
            <a:picLocks noChangeAspect="1"/>
          </p:cNvPicPr>
          <p:nvPr userDrawn="1"/>
        </p:nvPicPr>
        <p:blipFill>
          <a:blip r:embed="rId5"/>
          <a:stretch>
            <a:fillRect/>
          </a:stretch>
        </p:blipFill>
        <p:spPr>
          <a:xfrm>
            <a:off x="0" y="0"/>
            <a:ext cx="12192000" cy="6858000"/>
          </a:xfrm>
          <a:prstGeom prst="rect">
            <a:avLst/>
          </a:prstGeom>
        </p:spPr>
      </p:pic>
      <p:pic>
        <p:nvPicPr>
          <p:cNvPr id="8" name="图片 7" descr="1 拷贝2"/>
          <p:cNvPicPr>
            <a:picLocks noChangeAspect="1"/>
          </p:cNvPicPr>
          <p:nvPr userDrawn="1"/>
        </p:nvPicPr>
        <p:blipFill>
          <a:blip r:embed="rId6">
            <a:alphaModFix amt="59000"/>
          </a:blip>
          <a:stretch>
            <a:fillRect/>
          </a:stretch>
        </p:blipFill>
        <p:spPr>
          <a:xfrm>
            <a:off x="3504565" y="0"/>
            <a:ext cx="8687435" cy="6858000"/>
          </a:xfrm>
          <a:prstGeom prst="rect">
            <a:avLst/>
          </a:prstGeom>
          <a:effectLst/>
        </p:spPr>
      </p:pic>
      <p:cxnSp>
        <p:nvCxnSpPr>
          <p:cNvPr id="12" name="直接连接符 11"/>
          <p:cNvCxnSpPr/>
          <p:nvPr userDrawn="1"/>
        </p:nvCxnSpPr>
        <p:spPr>
          <a:xfrm>
            <a:off x="3492500" y="1212850"/>
            <a:ext cx="0" cy="4953000"/>
          </a:xfrm>
          <a:prstGeom prst="line">
            <a:avLst/>
          </a:prstGeom>
          <a:ln>
            <a:solidFill>
              <a:srgbClr val="FAFAFA"/>
            </a:solidFill>
          </a:ln>
        </p:spPr>
        <p:style>
          <a:lnRef idx="2">
            <a:schemeClr val="accent1"/>
          </a:lnRef>
          <a:fillRef idx="0">
            <a:srgbClr val="FFFFFF"/>
          </a:fillRef>
          <a:effectRef idx="0">
            <a:srgbClr val="FFFFFF"/>
          </a:effectRef>
          <a:fontRef idx="minor">
            <a:schemeClr val="tx1"/>
          </a:fontRef>
        </p:style>
      </p:cxnSp>
      <p:sp>
        <p:nvSpPr>
          <p:cNvPr id="9" name="文本框 8"/>
          <p:cNvSpPr txBox="1"/>
          <p:nvPr userDrawn="1"/>
        </p:nvSpPr>
        <p:spPr>
          <a:xfrm>
            <a:off x="1743075" y="1562100"/>
            <a:ext cx="836295" cy="3302000"/>
          </a:xfrm>
          <a:prstGeom prst="rect">
            <a:avLst/>
          </a:prstGeom>
          <a:noFill/>
        </p:spPr>
        <p:txBody>
          <a:bodyPr vert="eaVert" wrap="square" rtlCol="0">
            <a:noAutofit/>
          </a:bodyPr>
          <a:p>
            <a:pPr algn="ctr"/>
            <a:r>
              <a:rPr lang="zh-CN" altLang="en-US" sz="6000">
                <a:solidFill>
                  <a:schemeClr val="bg1"/>
                </a:solidFill>
                <a:latin typeface="汉仪综艺体简" panose="02010600000101010101" charset="-122"/>
                <a:ea typeface="汉仪综艺体简" panose="02010600000101010101" charset="-122"/>
                <a:cs typeface="方正心海凤体" panose="02010600010101010101" charset="-122"/>
                <a:sym typeface="标准粗黑" panose="02000503000000000000" charset="-122"/>
              </a:rPr>
              <a:t>目</a:t>
            </a:r>
            <a:r>
              <a:rPr lang="en-US" altLang="zh-CN" sz="6000">
                <a:solidFill>
                  <a:schemeClr val="bg1"/>
                </a:solidFill>
                <a:latin typeface="汉仪综艺体简" panose="02010600000101010101" charset="-122"/>
                <a:ea typeface="汉仪综艺体简" panose="02010600000101010101" charset="-122"/>
                <a:cs typeface="方正心海凤体" panose="02010600010101010101" charset="-122"/>
                <a:sym typeface="标准粗黑" panose="02000503000000000000" charset="-122"/>
              </a:rPr>
              <a:t>  </a:t>
            </a:r>
            <a:r>
              <a:rPr lang="zh-CN" altLang="en-US" sz="6000">
                <a:solidFill>
                  <a:schemeClr val="bg1"/>
                </a:solidFill>
                <a:latin typeface="汉仪综艺体简" panose="02010600000101010101" charset="-122"/>
                <a:ea typeface="汉仪综艺体简" panose="02010600000101010101" charset="-122"/>
                <a:cs typeface="方正心海凤体" panose="02010600010101010101" charset="-122"/>
                <a:sym typeface="标准粗黑" panose="02000503000000000000" charset="-122"/>
              </a:rPr>
              <a:t>录</a:t>
            </a:r>
            <a:endParaRPr lang="zh-CN" altLang="en-US" sz="2800">
              <a:solidFill>
                <a:schemeClr val="bg1"/>
              </a:solidFill>
              <a:latin typeface="汉仪综艺体简" panose="02010600000101010101" charset="-122"/>
              <a:ea typeface="汉仪综艺体简" panose="02010600000101010101" charset="-122"/>
              <a:cs typeface="方正心海凤体" panose="02010600010101010101" charset="-122"/>
              <a:sym typeface="标准粗黑" panose="02000503000000000000" charset="-122"/>
            </a:endParaRPr>
          </a:p>
        </p:txBody>
      </p:sp>
      <p:sp>
        <p:nvSpPr>
          <p:cNvPr id="13" name="文本框 12"/>
          <p:cNvSpPr txBox="1"/>
          <p:nvPr userDrawn="1"/>
        </p:nvSpPr>
        <p:spPr>
          <a:xfrm>
            <a:off x="726440" y="2819400"/>
            <a:ext cx="859790" cy="2769235"/>
          </a:xfrm>
          <a:prstGeom prst="rect">
            <a:avLst/>
          </a:prstGeom>
          <a:noFill/>
        </p:spPr>
        <p:txBody>
          <a:bodyPr vert="eaVert" wrap="square" rtlCol="0">
            <a:spAutoFit/>
          </a:bodyPr>
          <a:p>
            <a:pPr algn="dist"/>
            <a:r>
              <a:rPr lang="en-US" altLang="zh-CN" sz="4400">
                <a:solidFill>
                  <a:schemeClr val="bg1"/>
                </a:solidFill>
                <a:sym typeface="+mn-ea"/>
              </a:rPr>
              <a:t>C</a:t>
            </a:r>
            <a:r>
              <a:rPr lang="en-US" altLang="zh-CN" sz="2000">
                <a:solidFill>
                  <a:schemeClr val="bg1"/>
                </a:solidFill>
                <a:sym typeface="+mn-ea"/>
              </a:rPr>
              <a:t>ONTENTS</a:t>
            </a:r>
            <a:endParaRPr lang="en-US" altLang="zh-CN" sz="2000">
              <a:solidFill>
                <a:schemeClr val="bg1"/>
              </a:solidFill>
              <a:sym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节标题">
    <p:spTree>
      <p:nvGrpSpPr>
        <p:cNvPr id="1" name=""/>
        <p:cNvGrpSpPr/>
        <p:nvPr/>
      </p:nvGrpSpPr>
      <p:grpSpPr>
        <a:xfrm>
          <a:off x="0" y="0"/>
          <a:ext cx="0" cy="0"/>
          <a:chOff x="0" y="0"/>
          <a:chExt cx="0" cy="0"/>
        </a:xfrm>
      </p:grpSpPr>
      <p:pic>
        <p:nvPicPr>
          <p:cNvPr id="3" name="图片 2" descr="03 拷贝"/>
          <p:cNvPicPr>
            <a:picLocks noChangeAspect="1"/>
          </p:cNvPicPr>
          <p:nvPr userDrawn="1"/>
        </p:nvPicPr>
        <p:blipFill>
          <a:blip r:embed="rId2"/>
          <a:stretch>
            <a:fillRect/>
          </a:stretch>
        </p:blipFill>
        <p:spPr>
          <a:xfrm>
            <a:off x="0" y="0"/>
            <a:ext cx="12192000" cy="6858000"/>
          </a:xfrm>
          <a:prstGeom prst="rect">
            <a:avLst/>
          </a:prstGeom>
        </p:spPr>
      </p:pic>
      <p:sp>
        <p:nvSpPr>
          <p:cNvPr id="2" name="标题 1"/>
          <p:cNvSpPr>
            <a:spLocks noGrp="1"/>
          </p:cNvSpPr>
          <p:nvPr>
            <p:ph type="title" hasCustomPrompt="1"/>
            <p:custDataLst>
              <p:tags r:id="rId3"/>
            </p:custDataLst>
          </p:nvPr>
        </p:nvSpPr>
        <p:spPr>
          <a:xfrm>
            <a:off x="1087967" y="3694111"/>
            <a:ext cx="10016067" cy="2452689"/>
          </a:xfrm>
        </p:spPr>
        <p:txBody>
          <a:bodyPr wrap="square" anchor="t">
            <a:normAutofit/>
          </a:bodyPr>
          <a:lstStyle>
            <a:lvl1pPr algn="ctr">
              <a:defRPr sz="4200">
                <a:solidFill>
                  <a:schemeClr val="bg1"/>
                </a:solidFill>
                <a:latin typeface="+mj-ea"/>
                <a:ea typeface="+mj-ea"/>
                <a:cs typeface="+mj-ea"/>
                <a:sym typeface="+mj-ea"/>
              </a:defRPr>
            </a:lvl1pPr>
          </a:lstStyle>
          <a:p>
            <a:r>
              <a:rPr lang="zh-CN" altLang="en-US"/>
              <a:t>单击此处输入章节标题</a:t>
            </a:r>
            <a:endParaRPr lang="zh-CN" altLang="en-US" dirty="0"/>
          </a:p>
        </p:txBody>
      </p:sp>
      <p:sp>
        <p:nvSpPr>
          <p:cNvPr id="8" name="节编号 3"/>
          <p:cNvSpPr>
            <a:spLocks noGrp="1"/>
          </p:cNvSpPr>
          <p:nvPr>
            <p:ph type="body" sz="quarter" idx="13" hasCustomPrompt="1"/>
            <p:custDataLst>
              <p:tags r:id="rId4"/>
            </p:custDataLst>
          </p:nvPr>
        </p:nvSpPr>
        <p:spPr>
          <a:xfrm>
            <a:off x="1087967" y="313268"/>
            <a:ext cx="10016067" cy="2928406"/>
          </a:xfrm>
        </p:spPr>
        <p:txBody>
          <a:bodyPr wrap="square" anchor="b">
            <a:normAutofit/>
          </a:bodyPr>
          <a:lstStyle>
            <a:lvl1pPr marL="0" indent="0" algn="ctr">
              <a:buNone/>
              <a:defRPr sz="8000" b="1">
                <a:solidFill>
                  <a:schemeClr val="accent1">
                    <a:lumMod val="40000"/>
                    <a:lumOff val="60000"/>
                  </a:schemeClr>
                </a:solidFill>
                <a:latin typeface="+mn-ea"/>
                <a:ea typeface="+mn-ea"/>
                <a:cs typeface="+mn-ea"/>
                <a:sym typeface="+mn-ea"/>
              </a:defRPr>
            </a:lvl1pPr>
          </a:lstStyle>
          <a:p>
            <a:pPr lvl="0"/>
            <a:r>
              <a:rPr lang="zh-CN" altLang="en-US"/>
              <a:t>章节编号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3" name="矩形 12"/>
          <p:cNvSpPr/>
          <p:nvPr userDrawn="1"/>
        </p:nvSpPr>
        <p:spPr>
          <a:xfrm flipV="1">
            <a:off x="5664200" y="3241675"/>
            <a:ext cx="707390" cy="762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descr="1 拷贝2"/>
          <p:cNvPicPr>
            <a:picLocks noChangeAspect="1"/>
          </p:cNvPicPr>
          <p:nvPr userDrawn="1"/>
        </p:nvPicPr>
        <p:blipFill>
          <a:blip r:embed="rId2"/>
          <a:stretch>
            <a:fillRect/>
          </a:stretch>
        </p:blipFill>
        <p:spPr>
          <a:xfrm>
            <a:off x="0" y="0"/>
            <a:ext cx="12192635" cy="6858000"/>
          </a:xfrm>
          <a:prstGeom prst="rect">
            <a:avLst/>
          </a:prstGeom>
          <a:effectLst/>
        </p:spPr>
      </p:pic>
      <p:sp>
        <p:nvSpPr>
          <p:cNvPr id="8" name="矩形 7"/>
          <p:cNvSpPr/>
          <p:nvPr userDrawn="1"/>
        </p:nvSpPr>
        <p:spPr>
          <a:xfrm>
            <a:off x="0" y="0"/>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4" name="图片 13" descr="1 拷贝2"/>
          <p:cNvPicPr>
            <a:picLocks noChangeAspect="1"/>
          </p:cNvPicPr>
          <p:nvPr userDrawn="1"/>
        </p:nvPicPr>
        <p:blipFill>
          <a:blip r:embed="rId2"/>
          <a:stretch>
            <a:fillRect/>
          </a:stretch>
        </p:blipFill>
        <p:spPr>
          <a:xfrm>
            <a:off x="-635" y="0"/>
            <a:ext cx="12192635" cy="6858000"/>
          </a:xfrm>
          <a:prstGeom prst="rect">
            <a:avLst/>
          </a:prstGeom>
          <a:effectLst/>
        </p:spPr>
      </p:pic>
      <p:sp>
        <p:nvSpPr>
          <p:cNvPr id="15" name="矩形 14"/>
          <p:cNvSpPr/>
          <p:nvPr userDrawn="1"/>
        </p:nvSpPr>
        <p:spPr>
          <a:xfrm>
            <a:off x="12700" y="2476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3"/>
            </p:custDataLst>
          </p:nvPr>
        </p:nvSpPr>
        <p:spPr>
          <a:xfrm>
            <a:off x="671900" y="900500"/>
            <a:ext cx="10969200" cy="705600"/>
          </a:xfrm>
        </p:spPr>
        <p:txBody>
          <a:bodyPr vert="horz" lIns="90000" tIns="46800" rIns="90000" bIns="46800" rtlCol="0" anchor="ctr" anchorCtr="0">
            <a:normAutofit/>
          </a:bodyPr>
          <a:lstStyle>
            <a:lvl1pPr marL="0" marR="0" lvl="0" algn="l" defTabSz="914400" rtl="0" eaLnBrk="1" fontAlgn="auto" latinLnBrk="0" hangingPunct="1">
              <a:lnSpc>
                <a:spcPts val="2600"/>
              </a:lnSpc>
              <a:spcBef>
                <a:spcPct val="0"/>
              </a:spcBef>
              <a:buClrTx/>
              <a:buSzTx/>
              <a:buFontTx/>
              <a:buNone/>
              <a:defRPr kumimoji="1" lang="zh-CN" altLang="en-US" sz="3200" b="0" i="0" u="none" strike="noStrike" kern="1200" cap="none" spc="0" normalizeH="0" baseline="0" noProof="1"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defRPr>
            </a:lvl1pPr>
          </a:lstStyle>
          <a:p>
            <a:pPr lvl="0"/>
            <a:r>
              <a:rPr lang="zh-CN" altLang="en-US" smtClean="0"/>
              <a:t>单击此处编辑标题样式</a:t>
            </a:r>
            <a:endParaRPr lang="zh-CN" altLang="en-US"/>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16" name="矩形 15"/>
          <p:cNvSpPr/>
          <p:nvPr userDrawn="1"/>
        </p:nvSpPr>
        <p:spPr>
          <a:xfrm rot="5400000" flipV="1">
            <a:off x="344170" y="11087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8" name="矩形 17"/>
          <p:cNvSpPr/>
          <p:nvPr userDrawn="1"/>
        </p:nvSpPr>
        <p:spPr>
          <a:xfrm>
            <a:off x="13335" y="1640840"/>
            <a:ext cx="12178030" cy="5103495"/>
          </a:xfrm>
          <a:prstGeom prst="rect">
            <a:avLst/>
          </a:prstGeom>
          <a:solidFill>
            <a:schemeClr val="accent1">
              <a:lumMod val="50000"/>
              <a:alpha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descr="山东大学校徽与英文校名标准组合（横式白）"/>
          <p:cNvPicPr>
            <a:picLocks noChangeAspect="1"/>
          </p:cNvPicPr>
          <p:nvPr userDrawn="1"/>
        </p:nvPicPr>
        <p:blipFill>
          <a:blip r:embed="rId7"/>
          <a:stretch>
            <a:fillRect/>
          </a:stretch>
        </p:blipFill>
        <p:spPr>
          <a:xfrm>
            <a:off x="9894570" y="400050"/>
            <a:ext cx="1840230" cy="4679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7" name="日期占位符 3"/>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3"/>
            </p:custDataLst>
          </p:nvPr>
        </p:nvSpPr>
        <p:spPr/>
        <p:txBody>
          <a:bodyPr/>
          <a:lstStyle/>
          <a:p>
            <a:endParaRPr lang="zh-CN" altLang="en-US"/>
          </a:p>
        </p:txBody>
      </p:sp>
      <p:sp>
        <p:nvSpPr>
          <p:cNvPr id="9" name="灯片编号占位符 5"/>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pic>
        <p:nvPicPr>
          <p:cNvPr id="6" name="图片 5" descr="03 拷贝"/>
          <p:cNvPicPr>
            <a:picLocks noChangeAspect="1"/>
          </p:cNvPicPr>
          <p:nvPr userDrawn="1"/>
        </p:nvPicPr>
        <p:blipFill>
          <a:blip r:embed="rId5"/>
          <a:stretch>
            <a:fillRect/>
          </a:stretch>
        </p:blipFill>
        <p:spPr>
          <a:xfrm>
            <a:off x="-3810" y="0"/>
            <a:ext cx="12192000" cy="6858000"/>
          </a:xfrm>
          <a:prstGeom prst="rect">
            <a:avLst/>
          </a:prstGeom>
        </p:spPr>
      </p:pic>
      <p:pic>
        <p:nvPicPr>
          <p:cNvPr id="3" name="图片 2" descr="1 拷贝2"/>
          <p:cNvPicPr>
            <a:picLocks noChangeAspect="1"/>
          </p:cNvPicPr>
          <p:nvPr userDrawn="1"/>
        </p:nvPicPr>
        <p:blipFill>
          <a:blip r:embed="rId6">
            <a:alphaModFix amt="48000"/>
          </a:blip>
          <a:stretch>
            <a:fillRect/>
          </a:stretch>
        </p:blipFill>
        <p:spPr>
          <a:xfrm>
            <a:off x="-3810" y="-9525"/>
            <a:ext cx="12192635" cy="6858000"/>
          </a:xfrm>
          <a:prstGeom prst="rect">
            <a:avLst/>
          </a:prstGeom>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10634" y="136525"/>
            <a:ext cx="11370733" cy="3294074"/>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410634" y="3943797"/>
            <a:ext cx="11370732" cy="2276027"/>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dirty="0"/>
              <a:t>署名</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6" Type="http://schemas.openxmlformats.org/officeDocument/2006/relationships/theme" Target="../theme/theme2.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08400" y="773500"/>
            <a:ext cx="10969200" cy="705600"/>
          </a:xfrm>
          <a:prstGeom prst="rect">
            <a:avLst/>
          </a:prstGeom>
        </p:spPr>
        <p:txBody>
          <a:bodyPr vert="horz" lIns="90170" tIns="46990" rIns="90170" bIns="46990" rtlCol="0" anchor="ctr" anchorCtr="0">
            <a:normAutofit/>
          </a:bodyPr>
          <a:lstStyle/>
          <a:p>
            <a:r>
              <a:rPr kumimoji="1" lang="zh-CN" altLang="en-US" dirty="0">
                <a:solidFill>
                  <a:schemeClr val="bg1"/>
                </a:solidFill>
                <a:effectLst>
                  <a:outerShdw blurRad="38100" dist="19050" dir="2700000" algn="tl" rotWithShape="0">
                    <a:schemeClr val="dk1">
                      <a:alpha val="40000"/>
                    </a:schemeClr>
                  </a:outerShdw>
                </a:effectLst>
                <a:latin typeface="黑体" charset="-122"/>
                <a:ea typeface="黑体" charset="-122"/>
                <a:cs typeface="Gotham Bold" charset="-122"/>
                <a:sym typeface="+mn-ea"/>
              </a:rPr>
              <a:t>正文页面标题</a:t>
            </a:r>
            <a:endParaRPr lang="zh-CN" altLang="en-US" dirty="0"/>
          </a:p>
        </p:txBody>
      </p:sp>
      <p:sp>
        <p:nvSpPr>
          <p:cNvPr id="4" name="日期占位符 3"/>
          <p:cNvSpPr>
            <a:spLocks noGrp="1"/>
          </p:cNvSpPr>
          <p:nvPr>
            <p:ph type="dt" sz="half" idx="2"/>
            <p:custDataLst>
              <p:tags r:id="rId9"/>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1"/>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
        <p:nvSpPr>
          <p:cNvPr id="7" name="矩形 6"/>
          <p:cNvSpPr/>
          <p:nvPr userDrawn="1"/>
        </p:nvSpPr>
        <p:spPr>
          <a:xfrm rot="5400000" flipV="1">
            <a:off x="344170" y="11087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9" name="矩形 8"/>
          <p:cNvSpPr/>
          <p:nvPr userDrawn="1"/>
        </p:nvSpPr>
        <p:spPr>
          <a:xfrm>
            <a:off x="13335" y="1640840"/>
            <a:ext cx="12178030" cy="5103495"/>
          </a:xfrm>
          <a:prstGeom prst="rect">
            <a:avLst/>
          </a:prstGeom>
          <a:solidFill>
            <a:schemeClr val="accent1">
              <a:lumMod val="50000"/>
              <a:alpha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2"/>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方正清仿宋 简 Bold" panose="020008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7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7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7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7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0"/>
            </p:custDataLst>
          </p:nvPr>
        </p:nvSpPr>
        <p:spPr>
          <a:xfrm>
            <a:off x="69480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1"/>
            </p:custDataLst>
          </p:nvPr>
        </p:nvSpPr>
        <p:spPr>
          <a:xfrm>
            <a:off x="694690" y="1364615"/>
            <a:ext cx="10799445" cy="481330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2"/>
            </p:custDataLst>
          </p:nvPr>
        </p:nvSpPr>
        <p:spPr>
          <a:xfrm>
            <a:off x="69469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3"/>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4"/>
            </p:custDataLst>
          </p:nvPr>
        </p:nvSpPr>
        <p:spPr>
          <a:xfrm>
            <a:off x="8754110"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txStyles>
    <p:titleStyle>
      <a:lvl1pPr algn="l" defTabSz="914400" rtl="0" eaLnBrk="1" latinLnBrk="0" hangingPunct="1">
        <a:lnSpc>
          <a:spcPct val="100000"/>
        </a:lnSpc>
        <a:spcBef>
          <a:spcPct val="0"/>
        </a:spcBef>
        <a:buNone/>
        <a:defRPr sz="3200" b="1" kern="1200">
          <a:solidFill>
            <a:schemeClr val="tx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7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7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7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7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7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8.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9.xml"/><Relationship Id="rId4" Type="http://schemas.openxmlformats.org/officeDocument/2006/relationships/tags" Target="../tags/tag89.xml"/><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9.xml"/><Relationship Id="rId4" Type="http://schemas.openxmlformats.org/officeDocument/2006/relationships/tags" Target="../tags/tag90.xml"/><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9.xml"/><Relationship Id="rId3" Type="http://schemas.openxmlformats.org/officeDocument/2006/relationships/tags" Target="../tags/tag91.xml"/><Relationship Id="rId2" Type="http://schemas.openxmlformats.org/officeDocument/2006/relationships/image" Target="../media/image8.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9.xml"/><Relationship Id="rId3" Type="http://schemas.openxmlformats.org/officeDocument/2006/relationships/tags" Target="../tags/tag92.xml"/><Relationship Id="rId2" Type="http://schemas.openxmlformats.org/officeDocument/2006/relationships/image" Target="../media/image8.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9.xml"/><Relationship Id="rId3" Type="http://schemas.openxmlformats.org/officeDocument/2006/relationships/tags" Target="../tags/tag96.xml"/><Relationship Id="rId2" Type="http://schemas.openxmlformats.org/officeDocument/2006/relationships/image" Target="../media/image8.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9.xml"/><Relationship Id="rId4" Type="http://schemas.openxmlformats.org/officeDocument/2006/relationships/tags" Target="../tags/tag100.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9.xml"/><Relationship Id="rId4" Type="http://schemas.openxmlformats.org/officeDocument/2006/relationships/tags" Target="../tags/tag10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102.xml"/><Relationship Id="rId2" Type="http://schemas.openxmlformats.org/officeDocument/2006/relationships/image" Target="../media/image8.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9.xml"/><Relationship Id="rId3" Type="http://schemas.openxmlformats.org/officeDocument/2006/relationships/tags" Target="../tags/tag83.xml"/><Relationship Id="rId2" Type="http://schemas.openxmlformats.org/officeDocument/2006/relationships/image" Target="../media/image6.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9.xml"/><Relationship Id="rId3" Type="http://schemas.openxmlformats.org/officeDocument/2006/relationships/tags" Target="../tags/tag84.xml"/><Relationship Id="rId2" Type="http://schemas.openxmlformats.org/officeDocument/2006/relationships/image" Target="../media/image7.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9.xml"/><Relationship Id="rId4" Type="http://schemas.openxmlformats.org/officeDocument/2006/relationships/tags" Target="../tags/tag8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9.xml"/><Relationship Id="rId4" Type="http://schemas.openxmlformats.org/officeDocument/2006/relationships/tags" Target="../tags/tag8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9.xml"/><Relationship Id="rId4" Type="http://schemas.openxmlformats.org/officeDocument/2006/relationships/tags" Target="../tags/tag87.xml"/><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tags" Target="../tags/tag88.xml"/><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拷贝"/>
          <p:cNvPicPr>
            <a:picLocks noChangeAspect="1"/>
          </p:cNvPicPr>
          <p:nvPr/>
        </p:nvPicPr>
        <p:blipFill>
          <a:blip r:embed="rId1"/>
          <a:srcRect l="8193" r="8757" b="7375"/>
          <a:stretch>
            <a:fillRect/>
          </a:stretch>
        </p:blipFill>
        <p:spPr>
          <a:xfrm>
            <a:off x="0" y="-635"/>
            <a:ext cx="12242800" cy="6858635"/>
          </a:xfrm>
          <a:prstGeom prst="rect">
            <a:avLst/>
          </a:prstGeom>
        </p:spPr>
      </p:pic>
      <p:sp>
        <p:nvSpPr>
          <p:cNvPr id="7" name="矩形 6"/>
          <p:cNvSpPr/>
          <p:nvPr/>
        </p:nvSpPr>
        <p:spPr>
          <a:xfrm>
            <a:off x="0" y="2050415"/>
            <a:ext cx="12242800" cy="1625600"/>
          </a:xfrm>
          <a:prstGeom prst="rect">
            <a:avLst/>
          </a:prstGeom>
          <a:solidFill>
            <a:srgbClr val="004588">
              <a:alpha val="5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92100" y="2240915"/>
            <a:ext cx="11708765" cy="1198880"/>
          </a:xfrm>
          <a:prstGeom prst="rect">
            <a:avLst/>
          </a:prstGeom>
          <a:noFill/>
        </p:spPr>
        <p:txBody>
          <a:bodyPr wrap="square" rtlCol="0">
            <a:spAutoFit/>
          </a:bodyPr>
          <a:p>
            <a:pPr algn="ctr"/>
            <a:r>
              <a:rPr lang="zh-CN" altLang="en-US" sz="7200">
                <a:solidFill>
                  <a:schemeClr val="bg1"/>
                </a:solidFill>
                <a:latin typeface="汉仪综艺体简" panose="02010600000101010101" charset="-122"/>
                <a:ea typeface="汉仪综艺体简" panose="02010600000101010101" charset="-122"/>
                <a:cs typeface="汉仪综艺体简" panose="02010600000101010101" charset="-122"/>
                <a:sym typeface="汉仪黑方简" panose="00020600040101010101" charset="-122"/>
              </a:rPr>
              <a:t>目录树索引研究日志</a:t>
            </a:r>
            <a:endParaRPr lang="zh-CN" altLang="en-US" sz="7200">
              <a:solidFill>
                <a:schemeClr val="bg1"/>
              </a:solidFill>
              <a:latin typeface="汉仪综艺体简" panose="02010600000101010101" charset="-122"/>
              <a:ea typeface="汉仪综艺体简" panose="02010600000101010101" charset="-122"/>
              <a:cs typeface="汉仪综艺体简" panose="02010600000101010101" charset="-122"/>
              <a:sym typeface="汉仪黑方简" panose="00020600040101010101" charset="-122"/>
            </a:endParaRPr>
          </a:p>
        </p:txBody>
      </p:sp>
      <p:pic>
        <p:nvPicPr>
          <p:cNvPr id="8" name="图片 7" descr="山东大学校徽1"/>
          <p:cNvPicPr>
            <a:picLocks noChangeAspect="1"/>
          </p:cNvPicPr>
          <p:nvPr/>
        </p:nvPicPr>
        <p:blipFill>
          <a:blip r:embed="rId2"/>
          <a:stretch>
            <a:fillRect/>
          </a:stretch>
        </p:blipFill>
        <p:spPr>
          <a:xfrm>
            <a:off x="5487035" y="328295"/>
            <a:ext cx="1268730" cy="1264920"/>
          </a:xfrm>
          <a:prstGeom prst="rect">
            <a:avLst/>
          </a:prstGeom>
        </p:spPr>
      </p:pic>
      <p:pic>
        <p:nvPicPr>
          <p:cNvPr id="13" name="图片 12" descr="山东大学校徽1"/>
          <p:cNvPicPr>
            <a:picLocks noChangeAspect="1"/>
          </p:cNvPicPr>
          <p:nvPr/>
        </p:nvPicPr>
        <p:blipFill>
          <a:blip r:embed="rId2"/>
          <a:stretch>
            <a:fillRect/>
          </a:stretch>
        </p:blipFill>
        <p:spPr>
          <a:xfrm>
            <a:off x="5487035" y="328295"/>
            <a:ext cx="1268730" cy="1264920"/>
          </a:xfrm>
          <a:prstGeom prst="rect">
            <a:avLst/>
          </a:prstGeom>
        </p:spPr>
      </p:pic>
      <p:sp>
        <p:nvSpPr>
          <p:cNvPr id="14" name="文本框 13"/>
          <p:cNvSpPr txBox="1"/>
          <p:nvPr/>
        </p:nvSpPr>
        <p:spPr>
          <a:xfrm>
            <a:off x="4038600" y="6061075"/>
            <a:ext cx="4215765" cy="521970"/>
          </a:xfrm>
          <a:prstGeom prst="rect">
            <a:avLst/>
          </a:prstGeom>
          <a:noFill/>
        </p:spPr>
        <p:txBody>
          <a:bodyPr wrap="square" rtlCol="0">
            <a:spAutoFit/>
          </a:bodyPr>
          <a:p>
            <a:pPr algn="ctr"/>
            <a:r>
              <a:rPr lang="en-US" altLang="zh-CN" sz="2800" b="1">
                <a:solidFill>
                  <a:schemeClr val="bg1"/>
                </a:solidFill>
                <a:latin typeface="黑体" charset="-122"/>
                <a:ea typeface="黑体" charset="-122"/>
                <a:cs typeface="黑体" charset="-122"/>
              </a:rPr>
              <a:t>2025</a:t>
            </a:r>
            <a:r>
              <a:rPr lang="zh-CN" altLang="en-US" sz="2800" b="1">
                <a:solidFill>
                  <a:schemeClr val="bg1"/>
                </a:solidFill>
                <a:latin typeface="黑体" charset="-122"/>
                <a:ea typeface="黑体" charset="-122"/>
                <a:cs typeface="黑体" charset="-122"/>
              </a:rPr>
              <a:t>年</a:t>
            </a:r>
            <a:r>
              <a:rPr lang="en-US" altLang="zh-CN" sz="2800" b="1">
                <a:solidFill>
                  <a:schemeClr val="bg1"/>
                </a:solidFill>
                <a:latin typeface="黑体" charset="-122"/>
                <a:ea typeface="黑体" charset="-122"/>
                <a:cs typeface="黑体" charset="-122"/>
              </a:rPr>
              <a:t>9</a:t>
            </a:r>
            <a:r>
              <a:rPr lang="zh-CN" altLang="en-US" sz="2800" b="1">
                <a:solidFill>
                  <a:schemeClr val="bg1"/>
                </a:solidFill>
                <a:latin typeface="黑体" charset="-122"/>
                <a:ea typeface="黑体" charset="-122"/>
                <a:cs typeface="黑体" charset="-122"/>
              </a:rPr>
              <a:t>月</a:t>
            </a:r>
            <a:r>
              <a:rPr lang="en-US" altLang="zh-CN" sz="2800" b="1">
                <a:solidFill>
                  <a:schemeClr val="bg1"/>
                </a:solidFill>
                <a:latin typeface="黑体" charset="-122"/>
                <a:ea typeface="黑体" charset="-122"/>
                <a:cs typeface="黑体" charset="-122"/>
              </a:rPr>
              <a:t>23</a:t>
            </a:r>
            <a:r>
              <a:rPr lang="zh-CN" altLang="en-US" sz="2800" b="1">
                <a:solidFill>
                  <a:schemeClr val="bg1"/>
                </a:solidFill>
                <a:latin typeface="黑体" charset="-122"/>
                <a:ea typeface="黑体" charset="-122"/>
                <a:cs typeface="黑体" charset="-122"/>
              </a:rPr>
              <a:t>日</a:t>
            </a:r>
            <a:endParaRPr lang="zh-CN" altLang="en-US" sz="2800" b="1">
              <a:solidFill>
                <a:schemeClr val="bg1"/>
              </a:solidFill>
              <a:latin typeface="黑体" charset="-122"/>
              <a:ea typeface="黑体" charset="-122"/>
              <a:cs typeface="黑体" charset="-122"/>
            </a:endParaRPr>
          </a:p>
        </p:txBody>
      </p:sp>
      <p:sp>
        <p:nvSpPr>
          <p:cNvPr id="2" name="文本框 1"/>
          <p:cNvSpPr txBox="1"/>
          <p:nvPr/>
        </p:nvSpPr>
        <p:spPr>
          <a:xfrm>
            <a:off x="4038600" y="3733165"/>
            <a:ext cx="4215765" cy="645160"/>
          </a:xfrm>
          <a:prstGeom prst="rect">
            <a:avLst/>
          </a:prstGeom>
          <a:noFill/>
        </p:spPr>
        <p:txBody>
          <a:bodyPr wrap="square" rtlCol="0">
            <a:spAutoFit/>
          </a:bodyPr>
          <a:p>
            <a:pPr algn="ctr"/>
            <a:r>
              <a:rPr lang="zh-CN" sz="3600" b="1">
                <a:solidFill>
                  <a:schemeClr val="bg1"/>
                </a:solidFill>
                <a:latin typeface="黑体" charset="-122"/>
                <a:ea typeface="黑体" charset="-122"/>
                <a:cs typeface="黑体" charset="-122"/>
              </a:rPr>
              <a:t>汇报人：</a:t>
            </a:r>
            <a:r>
              <a:rPr lang="zh-CN" sz="3600" b="1">
                <a:solidFill>
                  <a:schemeClr val="bg1"/>
                </a:solidFill>
                <a:latin typeface="黑体" charset="-122"/>
                <a:ea typeface="黑体" charset="-122"/>
                <a:cs typeface="黑体" charset="-122"/>
              </a:rPr>
              <a:t>贾丁毅</a:t>
            </a:r>
            <a:endParaRPr lang="zh-CN" sz="3600" b="1">
              <a:solidFill>
                <a:schemeClr val="bg1"/>
              </a:solidFill>
              <a:latin typeface="黑体" charset="-122"/>
              <a:ea typeface="黑体" charset="-122"/>
              <a:cs typeface="黑体"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三阶段元数据聚合策略</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盘上聚合</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pic>
        <p:nvPicPr>
          <p:cNvPr id="2" name="图片 1"/>
          <p:cNvPicPr>
            <a:picLocks noChangeAspect="1"/>
          </p:cNvPicPr>
          <p:nvPr/>
        </p:nvPicPr>
        <p:blipFill>
          <a:blip r:embed="rId3"/>
          <a:stretch>
            <a:fillRect/>
          </a:stretch>
        </p:blipFill>
        <p:spPr>
          <a:xfrm>
            <a:off x="7495540" y="2536190"/>
            <a:ext cx="4013200" cy="2146300"/>
          </a:xfrm>
          <a:prstGeom prst="rect">
            <a:avLst/>
          </a:prstGeom>
        </p:spPr>
      </p:pic>
      <p:sp>
        <p:nvSpPr>
          <p:cNvPr id="4" name="文本框 3"/>
          <p:cNvSpPr txBox="1"/>
          <p:nvPr/>
        </p:nvSpPr>
        <p:spPr>
          <a:xfrm>
            <a:off x="799465" y="2109470"/>
            <a:ext cx="6218555" cy="2999740"/>
          </a:xfrm>
          <a:prstGeom prst="rect">
            <a:avLst/>
          </a:prstGeom>
          <a:noFill/>
        </p:spPr>
        <p:txBody>
          <a:bodyPr wrap="square" rtlCol="0" anchor="t">
            <a:spAutoFit/>
          </a:bodyPr>
          <a:p>
            <a:pPr marL="285750" indent="-285750" algn="just" fontAlgn="auto">
              <a:lnSpc>
                <a:spcPct val="150000"/>
              </a:lnSpc>
              <a:buFont typeface="Arial" panose="020B0704020202020204" pitchFamily="34" charset="0"/>
              <a:buChar char="•"/>
            </a:pPr>
            <a:r>
              <a:rPr lang="zh-CN" altLang="en-US">
                <a:solidFill>
                  <a:schemeClr val="bg1"/>
                </a:solidFill>
                <a:sym typeface="+mn-ea"/>
              </a:rPr>
              <a:t>盘上聚合阶段的目标是将</a:t>
            </a:r>
            <a:r>
              <a:rPr lang="zh-CN" altLang="en-US" b="1">
                <a:solidFill>
                  <a:schemeClr val="bg1"/>
                </a:solidFill>
                <a:highlight>
                  <a:srgbClr val="000000"/>
                </a:highlight>
                <a:sym typeface="+mn-ea"/>
              </a:rPr>
              <a:t>分散在不同固态硬盘页面中的聚合数据块</a:t>
            </a:r>
            <a:r>
              <a:rPr lang="zh-CN" altLang="en-US">
                <a:solidFill>
                  <a:schemeClr val="bg1"/>
                </a:solidFill>
                <a:sym typeface="+mn-ea"/>
              </a:rPr>
              <a:t>聚合到</a:t>
            </a:r>
            <a:r>
              <a:rPr lang="zh-CN" altLang="en-US" b="1">
                <a:solidFill>
                  <a:schemeClr val="bg1"/>
                </a:solidFill>
                <a:highlight>
                  <a:srgbClr val="000000"/>
                </a:highlight>
                <a:sym typeface="+mn-ea"/>
              </a:rPr>
              <a:t>连续的数据块</a:t>
            </a:r>
            <a:r>
              <a:rPr lang="zh-CN" altLang="en-US">
                <a:solidFill>
                  <a:schemeClr val="bg1"/>
                </a:solidFill>
                <a:sym typeface="+mn-ea"/>
              </a:rPr>
              <a:t>中，以限制在</a:t>
            </a:r>
            <a:r>
              <a:rPr lang="en-US" altLang="zh-CN">
                <a:solidFill>
                  <a:schemeClr val="bg1"/>
                </a:solidFill>
                <a:sym typeface="+mn-ea"/>
              </a:rPr>
              <a:t> Scan </a:t>
            </a:r>
            <a:r>
              <a:rPr lang="zh-CN" altLang="en-US">
                <a:solidFill>
                  <a:schemeClr val="bg1"/>
                </a:solidFill>
                <a:sym typeface="+mn-ea"/>
              </a:rPr>
              <a:t>操作中需要访问的固态硬盘页面数。</a:t>
            </a:r>
            <a:endParaRPr lang="zh-CN" altLang="en-US">
              <a:solidFill>
                <a:schemeClr val="bg1"/>
              </a:solidFill>
              <a:sym typeface="+mn-ea"/>
            </a:endParaRPr>
          </a:p>
          <a:p>
            <a:pPr marL="285750" indent="-285750" algn="just" fontAlgn="auto">
              <a:lnSpc>
                <a:spcPct val="150000"/>
              </a:lnSpc>
              <a:buFont typeface="Arial" panose="020B0704020202020204" pitchFamily="34" charset="0"/>
              <a:buChar char="•"/>
            </a:pPr>
            <a:r>
              <a:rPr lang="zh-CN" altLang="en-US">
                <a:solidFill>
                  <a:schemeClr val="bg1"/>
                </a:solidFill>
                <a:sym typeface="+mn-ea"/>
              </a:rPr>
              <a:t>当前</a:t>
            </a:r>
            <a:r>
              <a:rPr lang="en-US" altLang="zh-CN">
                <a:solidFill>
                  <a:schemeClr val="bg1"/>
                </a:solidFill>
                <a:sym typeface="+mn-ea"/>
              </a:rPr>
              <a:t> pinode </a:t>
            </a:r>
            <a:r>
              <a:rPr lang="zh-CN" altLang="en-US">
                <a:solidFill>
                  <a:schemeClr val="bg1"/>
                </a:solidFill>
                <a:sym typeface="+mn-ea"/>
              </a:rPr>
              <a:t>在合并前拥有三个分散到不同固态硬盘页上的数据块</a:t>
            </a:r>
            <a:r>
              <a:rPr lang="en-US" altLang="zh-CN">
                <a:solidFill>
                  <a:schemeClr val="bg1"/>
                </a:solidFill>
                <a:sym typeface="+mn-ea"/>
              </a:rPr>
              <a:t> 1</a:t>
            </a:r>
            <a:r>
              <a:rPr lang="zh-CN" altLang="en-US">
                <a:solidFill>
                  <a:schemeClr val="bg1"/>
                </a:solidFill>
                <a:sym typeface="+mn-ea"/>
              </a:rPr>
              <a:t>、</a:t>
            </a:r>
            <a:r>
              <a:rPr lang="en-US" altLang="zh-CN">
                <a:solidFill>
                  <a:schemeClr val="bg1"/>
                </a:solidFill>
                <a:sym typeface="+mn-ea"/>
              </a:rPr>
              <a:t>2</a:t>
            </a:r>
            <a:r>
              <a:rPr lang="zh-CN" altLang="en-US">
                <a:solidFill>
                  <a:schemeClr val="bg1"/>
                </a:solidFill>
                <a:sym typeface="+mn-ea"/>
              </a:rPr>
              <a:t>、</a:t>
            </a:r>
            <a:r>
              <a:rPr lang="en-US" altLang="zh-CN">
                <a:solidFill>
                  <a:schemeClr val="bg1"/>
                </a:solidFill>
                <a:sym typeface="+mn-ea"/>
              </a:rPr>
              <a:t>3</a:t>
            </a:r>
            <a:r>
              <a:rPr lang="zh-CN" altLang="en-US">
                <a:solidFill>
                  <a:schemeClr val="bg1"/>
                </a:solidFill>
                <a:sym typeface="+mn-ea"/>
              </a:rPr>
              <a:t>，触发盘上聚合之后，聚合线程将当前</a:t>
            </a:r>
            <a:r>
              <a:rPr lang="en-US" altLang="zh-CN">
                <a:solidFill>
                  <a:schemeClr val="bg1"/>
                </a:solidFill>
                <a:sym typeface="+mn-ea"/>
              </a:rPr>
              <a:t> pinode </a:t>
            </a:r>
            <a:r>
              <a:rPr lang="zh-CN" altLang="en-US">
                <a:solidFill>
                  <a:schemeClr val="bg1"/>
                </a:solidFill>
                <a:sym typeface="+mn-ea"/>
              </a:rPr>
              <a:t>下的三个数据块搬移到一个固态硬盘页中，聚合完成后当前</a:t>
            </a:r>
            <a:r>
              <a:rPr lang="en-US" altLang="zh-CN">
                <a:solidFill>
                  <a:schemeClr val="bg1"/>
                </a:solidFill>
                <a:sym typeface="+mn-ea"/>
              </a:rPr>
              <a:t> pinode </a:t>
            </a:r>
            <a:r>
              <a:rPr lang="zh-CN" altLang="en-US">
                <a:solidFill>
                  <a:schemeClr val="bg1"/>
                </a:solidFill>
                <a:sym typeface="+mn-ea"/>
              </a:rPr>
              <a:t>将只包含一个数据块</a:t>
            </a:r>
            <a:r>
              <a:rPr lang="en-US" altLang="zh-CN">
                <a:solidFill>
                  <a:schemeClr val="bg1"/>
                </a:solidFill>
                <a:sym typeface="+mn-ea"/>
              </a:rPr>
              <a:t> 1'</a:t>
            </a:r>
            <a:r>
              <a:rPr lang="zh-CN" altLang="en-US">
                <a:solidFill>
                  <a:schemeClr val="bg1"/>
                </a:solidFill>
                <a:sym typeface="+mn-ea"/>
              </a:rPr>
              <a:t>。</a:t>
            </a:r>
            <a:endParaRPr lang="zh-CN" altLang="en-US">
              <a:solidFill>
                <a:schemeClr val="bg1"/>
              </a:solidFill>
              <a:sym typeface="+mn-ea"/>
            </a:endParaRPr>
          </a:p>
        </p:txBody>
      </p:sp>
      <p:sp>
        <p:nvSpPr>
          <p:cNvPr id="6" name="文本框 5"/>
          <p:cNvSpPr txBox="1"/>
          <p:nvPr/>
        </p:nvSpPr>
        <p:spPr>
          <a:xfrm>
            <a:off x="799465" y="5263515"/>
            <a:ext cx="11033125" cy="1337945"/>
          </a:xfrm>
          <a:prstGeom prst="rect">
            <a:avLst/>
          </a:prstGeom>
          <a:noFill/>
        </p:spPr>
        <p:txBody>
          <a:bodyPr wrap="square" rtlCol="0" anchor="t">
            <a:spAutoFit/>
          </a:bodyPr>
          <a:p>
            <a:pPr marL="285750" indent="-285750" algn="just" fontAlgn="auto">
              <a:lnSpc>
                <a:spcPct val="150000"/>
              </a:lnSpc>
              <a:buFont typeface="Arial" panose="020B0704020202020204" pitchFamily="34" charset="0"/>
              <a:buChar char="•"/>
            </a:pPr>
            <a:r>
              <a:rPr lang="zh-CN" altLang="en-US">
                <a:solidFill>
                  <a:schemeClr val="bg1"/>
                </a:solidFill>
                <a:sym typeface="+mn-ea"/>
              </a:rPr>
              <a:t>与</a:t>
            </a:r>
            <a:r>
              <a:rPr lang="en-US" altLang="zh-CN">
                <a:solidFill>
                  <a:schemeClr val="bg1"/>
                </a:solidFill>
                <a:sym typeface="+mn-ea"/>
              </a:rPr>
              <a:t> LSM-Tree </a:t>
            </a:r>
            <a:r>
              <a:rPr lang="zh-CN" altLang="en-US">
                <a:solidFill>
                  <a:schemeClr val="bg1"/>
                </a:solidFill>
                <a:sym typeface="+mn-ea"/>
              </a:rPr>
              <a:t>不同，盘上聚合以数据块为单位移动键值对数据，并</a:t>
            </a:r>
            <a:r>
              <a:rPr lang="zh-CN" altLang="en-US" b="1">
                <a:solidFill>
                  <a:schemeClr val="bg1"/>
                </a:solidFill>
                <a:highlight>
                  <a:srgbClr val="000000"/>
                </a:highlight>
                <a:sym typeface="+mn-ea"/>
              </a:rPr>
              <a:t>不会对键值对数据进行合并以及排序</a:t>
            </a:r>
            <a:r>
              <a:rPr lang="zh-CN" altLang="en-US">
                <a:solidFill>
                  <a:schemeClr val="bg1"/>
                </a:solidFill>
                <a:sym typeface="+mn-ea"/>
              </a:rPr>
              <a:t>，从而有效降低了</a:t>
            </a:r>
            <a:r>
              <a:rPr lang="en-US" altLang="zh-CN">
                <a:solidFill>
                  <a:schemeClr val="bg1"/>
                </a:solidFill>
                <a:sym typeface="+mn-ea"/>
              </a:rPr>
              <a:t> CPU </a:t>
            </a:r>
            <a:r>
              <a:rPr lang="zh-CN" altLang="en-US">
                <a:solidFill>
                  <a:schemeClr val="bg1"/>
                </a:solidFill>
                <a:sym typeface="+mn-ea"/>
              </a:rPr>
              <a:t>的开销。</a:t>
            </a:r>
            <a:endParaRPr lang="zh-CN" altLang="en-US">
              <a:solidFill>
                <a:schemeClr val="bg1"/>
              </a:solidFill>
            </a:endParaRPr>
          </a:p>
          <a:p>
            <a:pPr marL="285750" indent="-285750" algn="just" fontAlgn="auto">
              <a:lnSpc>
                <a:spcPct val="150000"/>
              </a:lnSpc>
              <a:buFont typeface="Arial" panose="020B0704020202020204" pitchFamily="34" charset="0"/>
              <a:buChar char="•"/>
            </a:pPr>
            <a:r>
              <a:rPr lang="zh-CN" altLang="en-US">
                <a:solidFill>
                  <a:schemeClr val="bg1"/>
                </a:solidFill>
                <a:sym typeface="+mn-ea"/>
              </a:rPr>
              <a:t>在将新的聚合数据块写入固态硬盘之后，</a:t>
            </a:r>
            <a:r>
              <a:rPr lang="zh-CN" altLang="en-US" u="sng">
                <a:solidFill>
                  <a:schemeClr val="bg1"/>
                </a:solidFill>
                <a:sym typeface="+mn-ea"/>
              </a:rPr>
              <a:t>旧的分散数据块将会被标记为无效并通过后台空间回收线程回收</a:t>
            </a:r>
            <a:r>
              <a:rPr lang="zh-CN" altLang="en-US">
                <a:solidFill>
                  <a:schemeClr val="bg1"/>
                </a:solidFill>
                <a:sym typeface="+mn-ea"/>
              </a:rPr>
              <a:t>。</a:t>
            </a:r>
            <a:endParaRPr lang="zh-CN" altLang="en-US">
              <a:solidFill>
                <a:schemeClr val="bg1"/>
              </a:solidFill>
              <a:sym typeface="+mn-ea"/>
            </a:endParaRPr>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三阶段元数据聚合策略</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深度聚合</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pic>
        <p:nvPicPr>
          <p:cNvPr id="2" name="图片 1"/>
          <p:cNvPicPr>
            <a:picLocks noChangeAspect="1"/>
          </p:cNvPicPr>
          <p:nvPr/>
        </p:nvPicPr>
        <p:blipFill>
          <a:blip r:embed="rId3"/>
          <a:stretch>
            <a:fillRect/>
          </a:stretch>
        </p:blipFill>
        <p:spPr>
          <a:xfrm>
            <a:off x="7788275" y="2542540"/>
            <a:ext cx="3562350" cy="2222500"/>
          </a:xfrm>
          <a:prstGeom prst="rect">
            <a:avLst/>
          </a:prstGeom>
        </p:spPr>
      </p:pic>
      <p:sp>
        <p:nvSpPr>
          <p:cNvPr id="4" name="文本框 3"/>
          <p:cNvSpPr txBox="1"/>
          <p:nvPr/>
        </p:nvSpPr>
        <p:spPr>
          <a:xfrm>
            <a:off x="799465" y="2230120"/>
            <a:ext cx="6096000" cy="506730"/>
          </a:xfrm>
          <a:prstGeom prst="rect">
            <a:avLst/>
          </a:prstGeom>
          <a:noFill/>
        </p:spPr>
        <p:txBody>
          <a:bodyPr wrap="square" rtlCol="0" anchor="t">
            <a:spAutoFit/>
          </a:bodyPr>
          <a:p>
            <a:pPr indent="0" fontAlgn="auto">
              <a:lnSpc>
                <a:spcPct val="150000"/>
              </a:lnSpc>
            </a:pPr>
            <a:r>
              <a:rPr lang="zh-CN" altLang="en-US">
                <a:solidFill>
                  <a:schemeClr val="bg1"/>
                </a:solidFill>
                <a:sym typeface="+mn-ea"/>
              </a:rPr>
              <a:t>深度聚合目标是</a:t>
            </a:r>
            <a:r>
              <a:rPr lang="zh-CN" altLang="en-US" b="1">
                <a:solidFill>
                  <a:schemeClr val="bg1"/>
                </a:solidFill>
                <a:highlight>
                  <a:srgbClr val="000000"/>
                </a:highlight>
                <a:sym typeface="+mn-ea"/>
              </a:rPr>
              <a:t>从聚合数据块中消除无效数据</a:t>
            </a:r>
            <a:r>
              <a:rPr lang="zh-CN" altLang="en-US">
                <a:solidFill>
                  <a:schemeClr val="bg1"/>
                </a:solidFill>
                <a:sym typeface="+mn-ea"/>
              </a:rPr>
              <a:t>。</a:t>
            </a:r>
            <a:endParaRPr lang="zh-CN" altLang="en-US">
              <a:solidFill>
                <a:schemeClr val="bg1"/>
              </a:solidFill>
              <a:sym typeface="+mn-ea"/>
            </a:endParaRPr>
          </a:p>
        </p:txBody>
      </p:sp>
      <p:sp>
        <p:nvSpPr>
          <p:cNvPr id="6" name="文本框 5"/>
          <p:cNvSpPr txBox="1"/>
          <p:nvPr/>
        </p:nvSpPr>
        <p:spPr>
          <a:xfrm>
            <a:off x="799465" y="2823845"/>
            <a:ext cx="6315075" cy="2306955"/>
          </a:xfrm>
          <a:prstGeom prst="rect">
            <a:avLst/>
          </a:prstGeom>
          <a:noFill/>
        </p:spPr>
        <p:txBody>
          <a:bodyPr wrap="square" rtlCol="0" anchor="t">
            <a:spAutoFit/>
          </a:bodyPr>
          <a:p>
            <a:pPr indent="0" fontAlgn="auto">
              <a:lnSpc>
                <a:spcPct val="200000"/>
              </a:lnSpc>
            </a:pPr>
            <a:r>
              <a:rPr lang="zh-CN" altLang="en-US">
                <a:solidFill>
                  <a:schemeClr val="bg1"/>
                </a:solidFill>
                <a:sym typeface="+mn-ea"/>
              </a:rPr>
              <a:t>深度聚合首先将所有数据块中的指纹数据读到内存，然后通过</a:t>
            </a:r>
            <a:r>
              <a:rPr lang="zh-CN" altLang="en-US" b="1">
                <a:solidFill>
                  <a:schemeClr val="bg1"/>
                </a:solidFill>
                <a:highlight>
                  <a:srgbClr val="000000"/>
                </a:highlight>
                <a:sym typeface="+mn-ea"/>
              </a:rPr>
              <a:t>比较指纹数据</a:t>
            </a:r>
            <a:r>
              <a:rPr lang="zh-CN" altLang="en-US">
                <a:solidFill>
                  <a:schemeClr val="bg1"/>
                </a:solidFill>
                <a:sym typeface="+mn-ea"/>
              </a:rPr>
              <a:t>，选择其中具有相同指纹的数据进一步解析出键数据并进行比较，其中无效的键将会被删除，而没有指纹冲突的键值对数据可以被批量直接写入新的数据块中。</a:t>
            </a:r>
            <a:endParaRPr lang="zh-CN" altLang="en-US">
              <a:solidFill>
                <a:schemeClr val="bg1"/>
              </a:solidFill>
              <a:sym typeface="+mn-ea"/>
            </a:endParaRPr>
          </a:p>
        </p:txBody>
      </p:sp>
      <p:sp>
        <p:nvSpPr>
          <p:cNvPr id="9" name="文本框 8"/>
          <p:cNvSpPr txBox="1"/>
          <p:nvPr/>
        </p:nvSpPr>
        <p:spPr>
          <a:xfrm>
            <a:off x="799465" y="5217795"/>
            <a:ext cx="10551160" cy="1198880"/>
          </a:xfrm>
          <a:prstGeom prst="rect">
            <a:avLst/>
          </a:prstGeom>
          <a:noFill/>
        </p:spPr>
        <p:txBody>
          <a:bodyPr wrap="square" rtlCol="0" anchor="t">
            <a:spAutoFit/>
          </a:bodyPr>
          <a:p>
            <a:pPr indent="0" fontAlgn="auto">
              <a:lnSpc>
                <a:spcPct val="200000"/>
              </a:lnSpc>
            </a:pPr>
            <a:r>
              <a:rPr lang="zh-CN" altLang="en-US">
                <a:solidFill>
                  <a:schemeClr val="bg1"/>
                </a:solidFill>
                <a:sym typeface="+mn-ea"/>
              </a:rPr>
              <a:t>通过基于指纹数据的合并，深度聚合</a:t>
            </a:r>
            <a:r>
              <a:rPr lang="zh-CN" altLang="en-US" b="1">
                <a:solidFill>
                  <a:schemeClr val="bg1"/>
                </a:solidFill>
                <a:highlight>
                  <a:srgbClr val="000000"/>
                </a:highlight>
                <a:sym typeface="+mn-ea"/>
              </a:rPr>
              <a:t>减少了直接对键值对数据的访问</a:t>
            </a:r>
            <a:r>
              <a:rPr lang="zh-CN" altLang="en-US">
                <a:solidFill>
                  <a:schemeClr val="bg1"/>
                </a:solidFill>
                <a:sym typeface="+mn-ea"/>
              </a:rPr>
              <a:t>以此降低了聚合操作的</a:t>
            </a:r>
            <a:r>
              <a:rPr lang="en-US" altLang="zh-CN">
                <a:solidFill>
                  <a:schemeClr val="bg1"/>
                </a:solidFill>
                <a:sym typeface="+mn-ea"/>
              </a:rPr>
              <a:t> CPU </a:t>
            </a:r>
            <a:r>
              <a:rPr lang="zh-CN" altLang="en-US">
                <a:solidFill>
                  <a:schemeClr val="bg1"/>
                </a:solidFill>
                <a:sym typeface="+mn-ea"/>
              </a:rPr>
              <a:t>开销。在消除无效数据之后，新的聚合数据块将被构造并写入连续的固态硬盘页面中。</a:t>
            </a:r>
            <a:endParaRPr lang="zh-CN" altLang="en-US">
              <a:solidFill>
                <a:schemeClr val="bg1"/>
              </a:solidFill>
              <a:sym typeface="+mn-ea"/>
            </a:endParaRPr>
          </a:p>
        </p:txBody>
      </p: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757535"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简直操作实现与对比</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更新操作（</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Put</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Update</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Delete</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sp>
        <p:nvSpPr>
          <p:cNvPr id="2" name="文本框 1"/>
          <p:cNvSpPr txBox="1"/>
          <p:nvPr/>
        </p:nvSpPr>
        <p:spPr>
          <a:xfrm>
            <a:off x="799465" y="1955165"/>
            <a:ext cx="5250180" cy="4665980"/>
          </a:xfrm>
          <a:prstGeom prst="rect">
            <a:avLst/>
          </a:prstGeom>
          <a:noFill/>
        </p:spPr>
        <p:txBody>
          <a:bodyPr wrap="square" rtlCol="0" anchor="t">
            <a:spAutoFit/>
          </a:bodyPr>
          <a:p>
            <a:pPr indent="0" fontAlgn="auto">
              <a:lnSpc>
                <a:spcPct val="120000"/>
              </a:lnSpc>
            </a:pPr>
            <a:r>
              <a:rPr lang="en-US" altLang="zh-CN" sz="1400" b="1">
                <a:solidFill>
                  <a:schemeClr val="bg1"/>
                </a:solidFill>
                <a:highlight>
                  <a:srgbClr val="000000"/>
                </a:highlight>
              </a:rPr>
              <a:t>Client: write("/dir42/a", metadata=256B)</a:t>
            </a:r>
            <a:endParaRPr lang="en-US" altLang="zh-CN" sz="1400" b="1">
              <a:solidFill>
                <a:schemeClr val="bg1"/>
              </a:solidFill>
              <a:highlight>
                <a:srgbClr val="000000"/>
              </a:highlight>
            </a:endParaRPr>
          </a:p>
          <a:p>
            <a:pPr indent="0" fontAlgn="auto">
              <a:lnSpc>
                <a:spcPct val="120000"/>
              </a:lnSpc>
            </a:pPr>
            <a:r>
              <a:rPr lang="en-US" altLang="zh-CN" sz="1300" b="1">
                <a:solidFill>
                  <a:schemeClr val="bg1"/>
                </a:solidFill>
                <a:highlight>
                  <a:srgbClr val="000080"/>
                </a:highlight>
              </a:rPr>
              <a:t>| Step 1. WAL Append (</a:t>
            </a:r>
            <a:r>
              <a:rPr lang="zh-CN" altLang="en-US" sz="1300" b="1">
                <a:solidFill>
                  <a:schemeClr val="bg1"/>
                </a:solidFill>
                <a:highlight>
                  <a:srgbClr val="000080"/>
                </a:highlight>
              </a:rPr>
              <a:t>一致性日志</a:t>
            </a:r>
            <a:r>
              <a:rPr lang="en-US" altLang="zh-CN" sz="1300" b="1">
                <a:solidFill>
                  <a:schemeClr val="bg1"/>
                </a:solidFill>
                <a:highlight>
                  <a:srgbClr val="000080"/>
                </a:highlight>
              </a:rPr>
              <a:t>)</a:t>
            </a:r>
            <a:endParaRPr lang="en-US" altLang="zh-CN" sz="1300" b="1">
              <a:solidFill>
                <a:schemeClr val="bg1"/>
              </a:solidFill>
              <a:highlight>
                <a:srgbClr val="000080"/>
              </a:highlight>
            </a:endParaRPr>
          </a:p>
          <a:p>
            <a:pPr indent="0" fontAlgn="auto">
              <a:lnSpc>
                <a:spcPct val="120000"/>
              </a:lnSpc>
            </a:pPr>
            <a:r>
              <a:rPr lang="en-US" altLang="zh-CN" sz="1300">
                <a:solidFill>
                  <a:schemeClr val="bg1"/>
                </a:solidFill>
              </a:rPr>
              <a:t>|   - </a:t>
            </a:r>
            <a:r>
              <a:rPr lang="zh-CN" altLang="en-US" sz="1300">
                <a:solidFill>
                  <a:schemeClr val="bg1"/>
                </a:solidFill>
              </a:rPr>
              <a:t>写入</a:t>
            </a:r>
            <a:r>
              <a:rPr lang="en-US" altLang="zh-CN" sz="1300">
                <a:solidFill>
                  <a:schemeClr val="bg1"/>
                </a:solidFill>
              </a:rPr>
              <a:t> "&lt;pinode=42, fname=a, seq=123, value=...&gt;"</a:t>
            </a:r>
            <a:endParaRPr lang="en-US" altLang="zh-CN" sz="1300">
              <a:solidFill>
                <a:schemeClr val="bg1"/>
              </a:solidFill>
            </a:endParaRPr>
          </a:p>
          <a:p>
            <a:pPr indent="0" fontAlgn="auto">
              <a:lnSpc>
                <a:spcPct val="120000"/>
              </a:lnSpc>
            </a:pPr>
            <a:r>
              <a:rPr lang="en-US" altLang="zh-CN" sz="1300">
                <a:solidFill>
                  <a:schemeClr val="bg1"/>
                </a:solidFill>
              </a:rPr>
              <a:t>|   - </a:t>
            </a:r>
            <a:r>
              <a:rPr lang="zh-CN" altLang="en-US" sz="1300">
                <a:solidFill>
                  <a:schemeClr val="bg1"/>
                </a:solidFill>
              </a:rPr>
              <a:t>确保崩溃后可重放</a:t>
            </a:r>
            <a:r>
              <a:rPr lang="en-US" altLang="zh-CN" sz="1300">
                <a:solidFill>
                  <a:schemeClr val="bg1"/>
                </a:solidFill>
              </a:rPr>
              <a:t> </a:t>
            </a:r>
            <a:endParaRPr lang="en-US" altLang="zh-CN" sz="1300">
              <a:solidFill>
                <a:schemeClr val="bg1"/>
              </a:solidFill>
            </a:endParaRPr>
          </a:p>
          <a:p>
            <a:pPr indent="0" fontAlgn="auto">
              <a:lnSpc>
                <a:spcPct val="120000"/>
              </a:lnSpc>
            </a:pPr>
            <a:endParaRPr lang="en-US" altLang="zh-CN" sz="1300">
              <a:solidFill>
                <a:schemeClr val="bg1"/>
              </a:solidFill>
            </a:endParaRPr>
          </a:p>
          <a:p>
            <a:pPr algn="l" fontAlgn="auto">
              <a:lnSpc>
                <a:spcPct val="120000"/>
              </a:lnSpc>
              <a:buClrTx/>
              <a:buSzTx/>
              <a:buFontTx/>
            </a:pPr>
            <a:r>
              <a:rPr lang="en-US" altLang="zh-CN" sz="1300" b="1">
                <a:solidFill>
                  <a:schemeClr val="bg1"/>
                </a:solidFill>
                <a:highlight>
                  <a:srgbClr val="000080"/>
                </a:highlight>
              </a:rPr>
              <a:t>| Step 2. 内存聚合缓冲区 (per-pinode buffer) </a:t>
            </a:r>
            <a:endParaRPr lang="en-US" altLang="zh-CN" sz="1300" b="1">
              <a:solidFill>
                <a:schemeClr val="bg1"/>
              </a:solidFill>
              <a:highlight>
                <a:srgbClr val="000080"/>
              </a:highlight>
            </a:endParaRPr>
          </a:p>
          <a:p>
            <a:pPr indent="0" fontAlgn="auto">
              <a:lnSpc>
                <a:spcPct val="120000"/>
              </a:lnSpc>
            </a:pPr>
            <a:r>
              <a:rPr lang="en-US" altLang="zh-CN" sz="1300">
                <a:solidFill>
                  <a:schemeClr val="bg1"/>
                </a:solidFill>
              </a:rPr>
              <a:t>|   - </a:t>
            </a:r>
            <a:r>
              <a:rPr lang="zh-CN" altLang="en-US" sz="1300">
                <a:solidFill>
                  <a:schemeClr val="bg1"/>
                </a:solidFill>
              </a:rPr>
              <a:t>找到</a:t>
            </a:r>
            <a:r>
              <a:rPr lang="en-US" altLang="zh-CN" sz="1300">
                <a:solidFill>
                  <a:schemeClr val="bg1"/>
                </a:solidFill>
              </a:rPr>
              <a:t> pinode=42 </a:t>
            </a:r>
            <a:r>
              <a:rPr lang="zh-CN" altLang="en-US" sz="1300">
                <a:solidFill>
                  <a:schemeClr val="bg1"/>
                </a:solidFill>
              </a:rPr>
              <a:t>对应集合</a:t>
            </a:r>
            <a:endParaRPr lang="en-US" altLang="zh-CN" sz="1300">
              <a:solidFill>
                <a:schemeClr val="bg1"/>
              </a:solidFill>
            </a:endParaRPr>
          </a:p>
          <a:p>
            <a:pPr indent="0" fontAlgn="auto">
              <a:lnSpc>
                <a:spcPct val="120000"/>
              </a:lnSpc>
            </a:pPr>
            <a:r>
              <a:rPr lang="en-US" altLang="zh-CN" sz="1300">
                <a:solidFill>
                  <a:schemeClr val="bg1"/>
                </a:solidFill>
              </a:rPr>
              <a:t>|   - </a:t>
            </a:r>
            <a:r>
              <a:rPr lang="zh-CN" altLang="en-US" sz="1300">
                <a:solidFill>
                  <a:schemeClr val="bg1"/>
                </a:solidFill>
              </a:rPr>
              <a:t>插入条目</a:t>
            </a:r>
            <a:r>
              <a:rPr lang="en-US" altLang="zh-CN" sz="1300">
                <a:solidFill>
                  <a:schemeClr val="bg1"/>
                </a:solidFill>
              </a:rPr>
              <a:t> (fname_hash=203, value=...) </a:t>
            </a:r>
            <a:endParaRPr lang="en-US" altLang="zh-CN" sz="1300">
              <a:solidFill>
                <a:schemeClr val="bg1"/>
              </a:solidFill>
            </a:endParaRPr>
          </a:p>
          <a:p>
            <a:pPr indent="0" fontAlgn="auto">
              <a:lnSpc>
                <a:spcPct val="120000"/>
              </a:lnSpc>
            </a:pPr>
            <a:r>
              <a:rPr lang="en-US" altLang="zh-CN" sz="1300">
                <a:solidFill>
                  <a:schemeClr val="bg1"/>
                </a:solidFill>
              </a:rPr>
              <a:t>|   - </a:t>
            </a:r>
            <a:r>
              <a:rPr lang="zh-CN" altLang="en-US" sz="1300">
                <a:solidFill>
                  <a:schemeClr val="bg1"/>
                </a:solidFill>
              </a:rPr>
              <a:t>若</a:t>
            </a:r>
            <a:r>
              <a:rPr lang="en-US" altLang="zh-CN" sz="1300">
                <a:solidFill>
                  <a:schemeClr val="bg1"/>
                </a:solidFill>
              </a:rPr>
              <a:t> buffer </a:t>
            </a:r>
            <a:r>
              <a:rPr lang="zh-CN" altLang="en-US" sz="1300">
                <a:solidFill>
                  <a:schemeClr val="bg1"/>
                </a:solidFill>
              </a:rPr>
              <a:t>总量</a:t>
            </a:r>
            <a:r>
              <a:rPr lang="en-US" altLang="zh-CN" sz="1300">
                <a:solidFill>
                  <a:schemeClr val="bg1"/>
                </a:solidFill>
              </a:rPr>
              <a:t> &lt; </a:t>
            </a:r>
            <a:r>
              <a:rPr lang="zh-CN" altLang="en-US" sz="1300">
                <a:solidFill>
                  <a:schemeClr val="bg1"/>
                </a:solidFill>
              </a:rPr>
              <a:t>阈值</a:t>
            </a:r>
            <a:r>
              <a:rPr lang="en-US" altLang="zh-CN" sz="1300">
                <a:solidFill>
                  <a:schemeClr val="bg1"/>
                </a:solidFill>
              </a:rPr>
              <a:t>(4KB) </a:t>
            </a:r>
            <a:r>
              <a:rPr lang="en-US" altLang="en-US" sz="1300">
                <a:solidFill>
                  <a:schemeClr val="bg1"/>
                </a:solidFill>
              </a:rPr>
              <a:t>→</a:t>
            </a:r>
            <a:r>
              <a:rPr lang="en-US" altLang="zh-CN" sz="1300">
                <a:solidFill>
                  <a:schemeClr val="bg1"/>
                </a:solidFill>
              </a:rPr>
              <a:t> </a:t>
            </a:r>
            <a:r>
              <a:rPr lang="zh-CN" altLang="en-US" sz="1300">
                <a:solidFill>
                  <a:schemeClr val="bg1"/>
                </a:solidFill>
              </a:rPr>
              <a:t>等待聚合</a:t>
            </a:r>
            <a:endParaRPr lang="en-US" altLang="zh-CN" sz="1300">
              <a:solidFill>
                <a:schemeClr val="bg1"/>
              </a:solidFill>
            </a:endParaRPr>
          </a:p>
          <a:p>
            <a:pPr indent="0" fontAlgn="auto">
              <a:lnSpc>
                <a:spcPct val="120000"/>
              </a:lnSpc>
            </a:pPr>
            <a:r>
              <a:rPr lang="en-US" altLang="zh-CN" sz="1300">
                <a:solidFill>
                  <a:schemeClr val="bg1"/>
                </a:solidFill>
              </a:rPr>
              <a:t>|   - </a:t>
            </a:r>
            <a:r>
              <a:rPr lang="zh-CN" altLang="en-US" sz="1300">
                <a:solidFill>
                  <a:schemeClr val="bg1"/>
                </a:solidFill>
              </a:rPr>
              <a:t>若</a:t>
            </a:r>
            <a:r>
              <a:rPr lang="en-US" altLang="zh-CN" sz="1300">
                <a:solidFill>
                  <a:schemeClr val="bg1"/>
                </a:solidFill>
              </a:rPr>
              <a:t> buffer &gt;= </a:t>
            </a:r>
            <a:r>
              <a:rPr lang="zh-CN" altLang="en-US" sz="1300">
                <a:solidFill>
                  <a:schemeClr val="bg1"/>
                </a:solidFill>
              </a:rPr>
              <a:t>阈值</a:t>
            </a:r>
            <a:r>
              <a:rPr lang="en-US" altLang="zh-CN" sz="1300">
                <a:solidFill>
                  <a:schemeClr val="bg1"/>
                </a:solidFill>
              </a:rPr>
              <a:t>(4KB) </a:t>
            </a:r>
            <a:r>
              <a:rPr lang="en-US" altLang="en-US" sz="1300">
                <a:solidFill>
                  <a:schemeClr val="bg1"/>
                </a:solidFill>
              </a:rPr>
              <a:t>→</a:t>
            </a:r>
            <a:r>
              <a:rPr lang="en-US" altLang="zh-CN" sz="1300">
                <a:solidFill>
                  <a:schemeClr val="bg1"/>
                </a:solidFill>
              </a:rPr>
              <a:t> </a:t>
            </a:r>
            <a:r>
              <a:rPr lang="zh-CN" altLang="en-US" sz="1300">
                <a:solidFill>
                  <a:schemeClr val="bg1"/>
                </a:solidFill>
              </a:rPr>
              <a:t>触发后台聚合线程</a:t>
            </a:r>
            <a:endParaRPr lang="en-US" altLang="zh-CN" sz="1300">
              <a:solidFill>
                <a:schemeClr val="bg1"/>
              </a:solidFill>
            </a:endParaRPr>
          </a:p>
          <a:p>
            <a:pPr indent="0" fontAlgn="auto">
              <a:lnSpc>
                <a:spcPct val="120000"/>
              </a:lnSpc>
            </a:pPr>
            <a:endParaRPr lang="en-US" altLang="zh-CN" sz="1300">
              <a:solidFill>
                <a:schemeClr val="bg1"/>
              </a:solidFill>
            </a:endParaRPr>
          </a:p>
          <a:p>
            <a:pPr algn="l" fontAlgn="auto">
              <a:lnSpc>
                <a:spcPct val="120000"/>
              </a:lnSpc>
              <a:buClrTx/>
              <a:buSzTx/>
              <a:buFontTx/>
            </a:pPr>
            <a:r>
              <a:rPr lang="en-US" altLang="zh-CN" sz="1300" b="1">
                <a:solidFill>
                  <a:schemeClr val="bg1"/>
                </a:solidFill>
                <a:highlight>
                  <a:srgbClr val="000080"/>
                </a:highlight>
              </a:rPr>
              <a:t>| Step 3. 构建聚合数据块 (4KB 对齐) </a:t>
            </a:r>
            <a:endParaRPr lang="en-US" altLang="zh-CN" sz="1300" b="1">
              <a:solidFill>
                <a:schemeClr val="bg1"/>
              </a:solidFill>
              <a:highlight>
                <a:srgbClr val="000080"/>
              </a:highlight>
            </a:endParaRPr>
          </a:p>
          <a:p>
            <a:pPr indent="0" fontAlgn="auto">
              <a:lnSpc>
                <a:spcPct val="120000"/>
              </a:lnSpc>
            </a:pPr>
            <a:r>
              <a:rPr lang="en-US" altLang="zh-CN" sz="1300">
                <a:solidFill>
                  <a:schemeClr val="bg1"/>
                </a:solidFill>
              </a:rPr>
              <a:t>|   - </a:t>
            </a:r>
            <a:r>
              <a:rPr lang="zh-CN" altLang="en-US" sz="1300">
                <a:solidFill>
                  <a:schemeClr val="bg1"/>
                </a:solidFill>
              </a:rPr>
              <a:t>打包</a:t>
            </a:r>
            <a:r>
              <a:rPr lang="en-US" altLang="zh-CN" sz="1300">
                <a:solidFill>
                  <a:schemeClr val="bg1"/>
                </a:solidFill>
              </a:rPr>
              <a:t> buffer[42] </a:t>
            </a:r>
            <a:r>
              <a:rPr lang="zh-CN" altLang="en-US" sz="1300">
                <a:solidFill>
                  <a:schemeClr val="bg1"/>
                </a:solidFill>
              </a:rPr>
              <a:t>中的若干条目</a:t>
            </a:r>
            <a:endParaRPr lang="en-US" altLang="zh-CN" sz="1300">
              <a:solidFill>
                <a:schemeClr val="bg1"/>
              </a:solidFill>
            </a:endParaRPr>
          </a:p>
          <a:p>
            <a:pPr indent="0" fontAlgn="auto">
              <a:lnSpc>
                <a:spcPct val="120000"/>
              </a:lnSpc>
            </a:pPr>
            <a:r>
              <a:rPr lang="en-US" altLang="zh-CN" sz="1300">
                <a:solidFill>
                  <a:schemeClr val="bg1"/>
                </a:solidFill>
              </a:rPr>
              <a:t>|   - </a:t>
            </a:r>
            <a:r>
              <a:rPr lang="zh-CN" altLang="en-US" sz="1300">
                <a:solidFill>
                  <a:schemeClr val="bg1"/>
                </a:solidFill>
              </a:rPr>
              <a:t>记录</a:t>
            </a:r>
            <a:r>
              <a:rPr lang="en-US" altLang="zh-CN" sz="1300">
                <a:solidFill>
                  <a:schemeClr val="bg1"/>
                </a:solidFill>
              </a:rPr>
              <a:t>: fname_hash=203, </a:t>
            </a:r>
            <a:r>
              <a:rPr lang="zh-CN" altLang="en-US" sz="1300">
                <a:solidFill>
                  <a:schemeClr val="bg1"/>
                </a:solidFill>
              </a:rPr>
              <a:t>偏移</a:t>
            </a:r>
            <a:r>
              <a:rPr lang="en-US" altLang="zh-CN" sz="1300">
                <a:solidFill>
                  <a:schemeClr val="bg1"/>
                </a:solidFill>
              </a:rPr>
              <a:t>=128 (</a:t>
            </a:r>
            <a:r>
              <a:rPr lang="zh-CN" altLang="en-US" sz="1300">
                <a:solidFill>
                  <a:schemeClr val="bg1"/>
                </a:solidFill>
              </a:rPr>
              <a:t>示例</a:t>
            </a:r>
            <a:r>
              <a:rPr lang="en-US" altLang="zh-CN" sz="1300">
                <a:solidFill>
                  <a:schemeClr val="bg1"/>
                </a:solidFill>
              </a:rPr>
              <a:t>) </a:t>
            </a:r>
            <a:endParaRPr lang="en-US" altLang="zh-CN" sz="1300">
              <a:solidFill>
                <a:schemeClr val="bg1"/>
              </a:solidFill>
            </a:endParaRPr>
          </a:p>
          <a:p>
            <a:pPr indent="0" fontAlgn="auto">
              <a:lnSpc>
                <a:spcPct val="120000"/>
              </a:lnSpc>
            </a:pPr>
            <a:r>
              <a:rPr lang="en-US" altLang="zh-CN" sz="1300">
                <a:solidFill>
                  <a:schemeClr val="bg1"/>
                </a:solidFill>
              </a:rPr>
              <a:t>|   - </a:t>
            </a:r>
            <a:r>
              <a:rPr lang="zh-CN" altLang="en-US" sz="1300">
                <a:solidFill>
                  <a:schemeClr val="bg1"/>
                </a:solidFill>
              </a:rPr>
              <a:t>分配</a:t>
            </a:r>
            <a:r>
              <a:rPr lang="en-US" altLang="zh-CN" sz="1300">
                <a:solidFill>
                  <a:schemeClr val="bg1"/>
                </a:solidFill>
              </a:rPr>
              <a:t> SSD </a:t>
            </a:r>
            <a:r>
              <a:rPr lang="zh-CN" altLang="en-US" sz="1300">
                <a:solidFill>
                  <a:schemeClr val="bg1"/>
                </a:solidFill>
              </a:rPr>
              <a:t>页</a:t>
            </a:r>
            <a:r>
              <a:rPr lang="en-US" altLang="zh-CN" sz="1300">
                <a:solidFill>
                  <a:schemeClr val="bg1"/>
                </a:solidFill>
              </a:rPr>
              <a:t> (page=100) </a:t>
            </a:r>
            <a:endParaRPr lang="en-US" altLang="zh-CN" sz="1300">
              <a:solidFill>
                <a:schemeClr val="bg1"/>
              </a:solidFill>
            </a:endParaRPr>
          </a:p>
          <a:p>
            <a:pPr indent="0" fontAlgn="auto">
              <a:lnSpc>
                <a:spcPct val="120000"/>
              </a:lnSpc>
            </a:pPr>
            <a:endParaRPr lang="en-US" altLang="zh-CN" sz="1300">
              <a:solidFill>
                <a:schemeClr val="bg1"/>
              </a:solidFill>
            </a:endParaRPr>
          </a:p>
          <a:p>
            <a:pPr algn="l" fontAlgn="auto">
              <a:lnSpc>
                <a:spcPct val="120000"/>
              </a:lnSpc>
              <a:buClrTx/>
              <a:buSzTx/>
              <a:buFontTx/>
            </a:pPr>
            <a:r>
              <a:rPr lang="en-US" altLang="zh-CN" sz="1300" b="1">
                <a:solidFill>
                  <a:schemeClr val="bg1"/>
                </a:solidFill>
                <a:highlight>
                  <a:srgbClr val="000080"/>
                </a:highlight>
              </a:rPr>
              <a:t>| Step 4. io_uring 提交写 (异步 I/O)</a:t>
            </a:r>
            <a:endParaRPr lang="en-US" altLang="zh-CN" sz="1300" b="1">
              <a:solidFill>
                <a:schemeClr val="bg1"/>
              </a:solidFill>
              <a:highlight>
                <a:srgbClr val="000080"/>
              </a:highlight>
            </a:endParaRPr>
          </a:p>
          <a:p>
            <a:pPr indent="0" fontAlgn="auto">
              <a:lnSpc>
                <a:spcPct val="120000"/>
              </a:lnSpc>
            </a:pPr>
            <a:r>
              <a:rPr lang="en-US" altLang="zh-CN" sz="1300">
                <a:solidFill>
                  <a:schemeClr val="bg1"/>
                </a:solidFill>
              </a:rPr>
              <a:t>|   - write(page=100, size=4KB) </a:t>
            </a:r>
            <a:r>
              <a:rPr lang="en-US" altLang="en-US" sz="1300">
                <a:solidFill>
                  <a:schemeClr val="bg1"/>
                </a:solidFill>
              </a:rPr>
              <a:t>→</a:t>
            </a:r>
            <a:r>
              <a:rPr lang="en-US" altLang="zh-CN" sz="1300">
                <a:solidFill>
                  <a:schemeClr val="bg1"/>
                </a:solidFill>
              </a:rPr>
              <a:t> SSD</a:t>
            </a:r>
            <a:endParaRPr lang="en-US" altLang="zh-CN" sz="1300">
              <a:solidFill>
                <a:schemeClr val="bg1"/>
              </a:solidFill>
            </a:endParaRPr>
          </a:p>
          <a:p>
            <a:pPr indent="0" fontAlgn="auto">
              <a:lnSpc>
                <a:spcPct val="120000"/>
              </a:lnSpc>
            </a:pPr>
            <a:r>
              <a:rPr lang="en-US" altLang="zh-CN" sz="1300">
                <a:solidFill>
                  <a:schemeClr val="bg1"/>
                </a:solidFill>
              </a:rPr>
              <a:t>|   - </a:t>
            </a:r>
            <a:r>
              <a:rPr lang="zh-CN" altLang="en-US" sz="1300">
                <a:solidFill>
                  <a:schemeClr val="bg1"/>
                </a:solidFill>
              </a:rPr>
              <a:t>不阻塞</a:t>
            </a:r>
            <a:r>
              <a:rPr lang="en-US" altLang="zh-CN" sz="1300">
                <a:solidFill>
                  <a:schemeClr val="bg1"/>
                </a:solidFill>
              </a:rPr>
              <a:t>, </a:t>
            </a:r>
            <a:r>
              <a:rPr lang="zh-CN" altLang="en-US" sz="1300">
                <a:solidFill>
                  <a:schemeClr val="bg1"/>
                </a:solidFill>
              </a:rPr>
              <a:t>聚合线程可继续</a:t>
            </a:r>
            <a:r>
              <a:rPr lang="en-US" altLang="zh-CN" sz="1300">
                <a:solidFill>
                  <a:schemeClr val="bg1"/>
                </a:solidFill>
              </a:rPr>
              <a:t> </a:t>
            </a:r>
            <a:endParaRPr lang="en-US" altLang="zh-CN" sz="1300">
              <a:solidFill>
                <a:schemeClr val="bg1"/>
              </a:solidFill>
            </a:endParaRPr>
          </a:p>
        </p:txBody>
      </p:sp>
      <p:sp>
        <p:nvSpPr>
          <p:cNvPr id="4" name="文本框 3"/>
          <p:cNvSpPr txBox="1"/>
          <p:nvPr/>
        </p:nvSpPr>
        <p:spPr>
          <a:xfrm>
            <a:off x="6339840" y="1955165"/>
            <a:ext cx="5579110" cy="4407535"/>
          </a:xfrm>
          <a:prstGeom prst="rect">
            <a:avLst/>
          </a:prstGeom>
          <a:noFill/>
        </p:spPr>
        <p:txBody>
          <a:bodyPr wrap="square" rtlCol="0" anchor="t">
            <a:spAutoFit/>
          </a:bodyPr>
          <a:p>
            <a:pPr algn="l" fontAlgn="auto">
              <a:lnSpc>
                <a:spcPct val="120000"/>
              </a:lnSpc>
              <a:buClrTx/>
              <a:buSzTx/>
              <a:buFontTx/>
            </a:pPr>
            <a:r>
              <a:rPr lang="en-US" altLang="zh-CN" sz="1300" b="1">
                <a:solidFill>
                  <a:schemeClr val="bg1"/>
                </a:solidFill>
                <a:highlight>
                  <a:srgbClr val="000080"/>
                </a:highlight>
                <a:sym typeface="+mn-ea"/>
              </a:rPr>
              <a:t>| Step 5. f-hash 索引更新 </a:t>
            </a:r>
            <a:endParaRPr lang="en-US" altLang="zh-CN" sz="1300" b="1">
              <a:solidFill>
                <a:schemeClr val="bg1"/>
              </a:solidFill>
              <a:highlight>
                <a:srgbClr val="000080"/>
              </a:highlight>
            </a:endParaRPr>
          </a:p>
          <a:p>
            <a:pPr indent="0" fontAlgn="auto">
              <a:lnSpc>
                <a:spcPct val="120000"/>
              </a:lnSpc>
            </a:pPr>
            <a:r>
              <a:rPr lang="en-US" altLang="zh-CN" sz="1300">
                <a:solidFill>
                  <a:schemeClr val="bg1"/>
                </a:solidFill>
                <a:sym typeface="+mn-ea"/>
              </a:rPr>
              <a:t>|   - </a:t>
            </a:r>
            <a:r>
              <a:rPr lang="zh-CN" altLang="en-US" sz="1300">
                <a:solidFill>
                  <a:schemeClr val="bg1"/>
                </a:solidFill>
                <a:sym typeface="+mn-ea"/>
              </a:rPr>
              <a:t>计算</a:t>
            </a:r>
            <a:r>
              <a:rPr lang="en-US" altLang="zh-CN" sz="1300">
                <a:solidFill>
                  <a:schemeClr val="bg1"/>
                </a:solidFill>
                <a:sym typeface="+mn-ea"/>
              </a:rPr>
              <a:t> bucket_idx = 203 % bucket_count = 5</a:t>
            </a:r>
            <a:endParaRPr lang="en-US" altLang="zh-CN" sz="1300">
              <a:solidFill>
                <a:schemeClr val="bg1"/>
              </a:solidFill>
            </a:endParaRPr>
          </a:p>
          <a:p>
            <a:pPr indent="0" fontAlgn="auto">
              <a:lnSpc>
                <a:spcPct val="120000"/>
              </a:lnSpc>
            </a:pPr>
            <a:r>
              <a:rPr lang="en-US" altLang="zh-CN" sz="1300">
                <a:solidFill>
                  <a:schemeClr val="bg1"/>
                </a:solidFill>
                <a:sym typeface="+mn-ea"/>
              </a:rPr>
              <a:t>|   - </a:t>
            </a:r>
            <a:r>
              <a:rPr lang="zh-CN" altLang="en-US" sz="1300">
                <a:solidFill>
                  <a:schemeClr val="bg1"/>
                </a:solidFill>
                <a:sym typeface="+mn-ea"/>
              </a:rPr>
              <a:t>查</a:t>
            </a:r>
            <a:r>
              <a:rPr lang="en-US" altLang="zh-CN" sz="1300">
                <a:solidFill>
                  <a:schemeClr val="bg1"/>
                </a:solidFill>
                <a:sym typeface="+mn-ea"/>
              </a:rPr>
              <a:t> f-cache </a:t>
            </a:r>
            <a:r>
              <a:rPr lang="zh-CN" altLang="en-US" sz="1300">
                <a:solidFill>
                  <a:schemeClr val="bg1"/>
                </a:solidFill>
                <a:sym typeface="+mn-ea"/>
              </a:rPr>
              <a:t>是否有该页</a:t>
            </a:r>
            <a:r>
              <a:rPr lang="en-US" altLang="zh-CN" sz="1300">
                <a:solidFill>
                  <a:schemeClr val="bg1"/>
                </a:solidFill>
                <a:sym typeface="+mn-ea"/>
              </a:rPr>
              <a:t>: </a:t>
            </a:r>
            <a:endParaRPr lang="en-US" altLang="zh-CN" sz="1300">
              <a:solidFill>
                <a:schemeClr val="bg1"/>
              </a:solidFill>
            </a:endParaRPr>
          </a:p>
          <a:p>
            <a:pPr indent="0" fontAlgn="auto">
              <a:lnSpc>
                <a:spcPct val="120000"/>
              </a:lnSpc>
            </a:pPr>
            <a:r>
              <a:rPr lang="en-US" altLang="zh-CN" sz="1300">
                <a:solidFill>
                  <a:schemeClr val="bg1"/>
                </a:solidFill>
                <a:sym typeface="+mn-ea"/>
              </a:rPr>
              <a:t>|       </a:t>
            </a:r>
            <a:r>
              <a:rPr lang="zh-CN" altLang="en-US" sz="1300">
                <a:solidFill>
                  <a:schemeClr val="bg1"/>
                </a:solidFill>
                <a:sym typeface="+mn-ea"/>
              </a:rPr>
              <a:t>命中</a:t>
            </a:r>
            <a:r>
              <a:rPr lang="en-US" altLang="zh-CN" sz="1300">
                <a:solidFill>
                  <a:schemeClr val="bg1"/>
                </a:solidFill>
                <a:sym typeface="+mn-ea"/>
              </a:rPr>
              <a:t> </a:t>
            </a:r>
            <a:r>
              <a:rPr lang="en-US" altLang="en-US" sz="1300">
                <a:solidFill>
                  <a:schemeClr val="bg1"/>
                </a:solidFill>
                <a:sym typeface="+mn-ea"/>
              </a:rPr>
              <a:t>→</a:t>
            </a:r>
            <a:r>
              <a:rPr lang="en-US" altLang="zh-CN" sz="1300">
                <a:solidFill>
                  <a:schemeClr val="bg1"/>
                </a:solidFill>
                <a:sym typeface="+mn-ea"/>
              </a:rPr>
              <a:t> </a:t>
            </a:r>
            <a:r>
              <a:rPr lang="zh-CN" altLang="en-US" sz="1300">
                <a:solidFill>
                  <a:schemeClr val="bg1"/>
                </a:solidFill>
                <a:sym typeface="+mn-ea"/>
              </a:rPr>
              <a:t>修改内存</a:t>
            </a:r>
            <a:r>
              <a:rPr lang="en-US" altLang="zh-CN" sz="1300">
                <a:solidFill>
                  <a:schemeClr val="bg1"/>
                </a:solidFill>
                <a:sym typeface="+mn-ea"/>
              </a:rPr>
              <a:t> bucket[5]</a:t>
            </a:r>
            <a:endParaRPr lang="en-US" altLang="zh-CN" sz="1300">
              <a:solidFill>
                <a:schemeClr val="bg1"/>
              </a:solidFill>
            </a:endParaRPr>
          </a:p>
          <a:p>
            <a:pPr indent="0" fontAlgn="auto">
              <a:lnSpc>
                <a:spcPct val="120000"/>
              </a:lnSpc>
            </a:pPr>
            <a:r>
              <a:rPr lang="en-US" altLang="zh-CN" sz="1300">
                <a:solidFill>
                  <a:schemeClr val="bg1"/>
                </a:solidFill>
                <a:sym typeface="+mn-ea"/>
              </a:rPr>
              <a:t>|       </a:t>
            </a:r>
            <a:r>
              <a:rPr lang="zh-CN" altLang="en-US" sz="1300">
                <a:solidFill>
                  <a:schemeClr val="bg1"/>
                </a:solidFill>
                <a:sym typeface="+mn-ea"/>
              </a:rPr>
              <a:t>未命中</a:t>
            </a:r>
            <a:r>
              <a:rPr lang="en-US" altLang="zh-CN" sz="1300">
                <a:solidFill>
                  <a:schemeClr val="bg1"/>
                </a:solidFill>
                <a:sym typeface="+mn-ea"/>
              </a:rPr>
              <a:t> </a:t>
            </a:r>
            <a:r>
              <a:rPr lang="en-US" altLang="en-US" sz="1300">
                <a:solidFill>
                  <a:schemeClr val="bg1"/>
                </a:solidFill>
                <a:sym typeface="+mn-ea"/>
              </a:rPr>
              <a:t>→</a:t>
            </a:r>
            <a:r>
              <a:rPr lang="en-US" altLang="zh-CN" sz="1300">
                <a:solidFill>
                  <a:schemeClr val="bg1"/>
                </a:solidFill>
                <a:sym typeface="+mn-ea"/>
              </a:rPr>
              <a:t> </a:t>
            </a:r>
            <a:r>
              <a:rPr lang="zh-CN" altLang="en-US" sz="1300">
                <a:solidFill>
                  <a:schemeClr val="bg1"/>
                </a:solidFill>
                <a:sym typeface="+mn-ea"/>
              </a:rPr>
              <a:t>从</a:t>
            </a:r>
            <a:r>
              <a:rPr lang="en-US" altLang="zh-CN" sz="1300">
                <a:solidFill>
                  <a:schemeClr val="bg1"/>
                </a:solidFill>
                <a:sym typeface="+mn-ea"/>
              </a:rPr>
              <a:t> SSD </a:t>
            </a:r>
            <a:r>
              <a:rPr lang="zh-CN" altLang="en-US" sz="1300">
                <a:solidFill>
                  <a:schemeClr val="bg1"/>
                </a:solidFill>
                <a:sym typeface="+mn-ea"/>
              </a:rPr>
              <a:t>读入</a:t>
            </a:r>
            <a:r>
              <a:rPr lang="en-US" altLang="zh-CN" sz="1300">
                <a:solidFill>
                  <a:schemeClr val="bg1"/>
                </a:solidFill>
                <a:sym typeface="+mn-ea"/>
              </a:rPr>
              <a:t> f-hash </a:t>
            </a:r>
            <a:r>
              <a:rPr lang="zh-CN" altLang="en-US" sz="1300">
                <a:solidFill>
                  <a:schemeClr val="bg1"/>
                </a:solidFill>
                <a:sym typeface="+mn-ea"/>
              </a:rPr>
              <a:t>页再修改</a:t>
            </a:r>
            <a:endParaRPr lang="en-US" altLang="zh-CN" sz="1300">
              <a:solidFill>
                <a:schemeClr val="bg1"/>
              </a:solidFill>
            </a:endParaRPr>
          </a:p>
          <a:p>
            <a:pPr indent="0" fontAlgn="auto">
              <a:lnSpc>
                <a:spcPct val="120000"/>
              </a:lnSpc>
            </a:pPr>
            <a:r>
              <a:rPr lang="en-US" altLang="zh-CN" sz="1300">
                <a:solidFill>
                  <a:schemeClr val="bg1"/>
                </a:solidFill>
                <a:sym typeface="+mn-ea"/>
              </a:rPr>
              <a:t>|   - </a:t>
            </a:r>
            <a:r>
              <a:rPr lang="zh-CN" altLang="en-US" sz="1300">
                <a:solidFill>
                  <a:schemeClr val="bg1"/>
                </a:solidFill>
                <a:sym typeface="+mn-ea"/>
              </a:rPr>
              <a:t>插入索引项</a:t>
            </a:r>
            <a:r>
              <a:rPr lang="en-US" altLang="zh-CN" sz="1300">
                <a:solidFill>
                  <a:schemeClr val="bg1"/>
                </a:solidFill>
                <a:sym typeface="+mn-ea"/>
              </a:rPr>
              <a:t> (hash=203 </a:t>
            </a:r>
            <a:r>
              <a:rPr lang="en-US" altLang="en-US" sz="1300">
                <a:solidFill>
                  <a:schemeClr val="bg1"/>
                </a:solidFill>
                <a:sym typeface="+mn-ea"/>
              </a:rPr>
              <a:t>→</a:t>
            </a:r>
            <a:r>
              <a:rPr lang="en-US" altLang="zh-CN" sz="1300">
                <a:solidFill>
                  <a:schemeClr val="bg1"/>
                </a:solidFill>
                <a:sym typeface="+mn-ea"/>
              </a:rPr>
              <a:t> addr=(page=100,off=128)) </a:t>
            </a:r>
            <a:endParaRPr lang="en-US" altLang="zh-CN" sz="1300">
              <a:solidFill>
                <a:schemeClr val="bg1"/>
              </a:solidFill>
              <a:sym typeface="+mn-ea"/>
            </a:endParaRPr>
          </a:p>
          <a:p>
            <a:pPr indent="0" fontAlgn="auto">
              <a:lnSpc>
                <a:spcPct val="120000"/>
              </a:lnSpc>
            </a:pPr>
            <a:endParaRPr lang="en-US" altLang="zh-CN" sz="1300">
              <a:solidFill>
                <a:schemeClr val="bg1"/>
              </a:solidFill>
            </a:endParaRPr>
          </a:p>
          <a:p>
            <a:pPr algn="l" fontAlgn="auto">
              <a:lnSpc>
                <a:spcPct val="120000"/>
              </a:lnSpc>
              <a:buClrTx/>
              <a:buSzTx/>
              <a:buFontTx/>
            </a:pPr>
            <a:r>
              <a:rPr lang="en-US" altLang="zh-CN" sz="1300" b="1">
                <a:solidFill>
                  <a:schemeClr val="bg1"/>
                </a:solidFill>
                <a:highlight>
                  <a:srgbClr val="000080"/>
                </a:highlight>
                <a:sym typeface="+mn-ea"/>
              </a:rPr>
              <a:t>| Step 6. 盘上聚合检查 (Disk Aggregation)</a:t>
            </a:r>
            <a:endParaRPr lang="en-US" altLang="zh-CN" sz="1300" b="1">
              <a:solidFill>
                <a:schemeClr val="bg1"/>
              </a:solidFill>
              <a:highlight>
                <a:srgbClr val="000080"/>
              </a:highlight>
            </a:endParaRPr>
          </a:p>
          <a:p>
            <a:pPr indent="0" fontAlgn="auto">
              <a:lnSpc>
                <a:spcPct val="120000"/>
              </a:lnSpc>
            </a:pPr>
            <a:r>
              <a:rPr lang="en-US" altLang="zh-CN" sz="1300">
                <a:solidFill>
                  <a:schemeClr val="bg1"/>
                </a:solidFill>
                <a:sym typeface="+mn-ea"/>
              </a:rPr>
              <a:t>|   - </a:t>
            </a:r>
            <a:r>
              <a:rPr lang="zh-CN" altLang="en-US" sz="1300">
                <a:solidFill>
                  <a:schemeClr val="bg1"/>
                </a:solidFill>
                <a:sym typeface="+mn-ea"/>
              </a:rPr>
              <a:t>若</a:t>
            </a:r>
            <a:r>
              <a:rPr lang="en-US" altLang="zh-CN" sz="1300">
                <a:solidFill>
                  <a:schemeClr val="bg1"/>
                </a:solidFill>
                <a:sym typeface="+mn-ea"/>
              </a:rPr>
              <a:t> pinode=42 </a:t>
            </a:r>
            <a:r>
              <a:rPr lang="zh-CN" altLang="en-US" sz="1300">
                <a:solidFill>
                  <a:schemeClr val="bg1"/>
                </a:solidFill>
                <a:sym typeface="+mn-ea"/>
              </a:rPr>
              <a:t>下</a:t>
            </a:r>
            <a:r>
              <a:rPr lang="en-US" altLang="zh-CN" sz="1300">
                <a:solidFill>
                  <a:schemeClr val="bg1"/>
                </a:solidFill>
                <a:sym typeface="+mn-ea"/>
              </a:rPr>
              <a:t> block </a:t>
            </a:r>
            <a:r>
              <a:rPr lang="zh-CN" altLang="en-US" sz="1300">
                <a:solidFill>
                  <a:schemeClr val="bg1"/>
                </a:solidFill>
                <a:sym typeface="+mn-ea"/>
              </a:rPr>
              <a:t>数量</a:t>
            </a:r>
            <a:r>
              <a:rPr lang="en-US" altLang="zh-CN" sz="1300">
                <a:solidFill>
                  <a:schemeClr val="bg1"/>
                </a:solidFill>
                <a:sym typeface="+mn-ea"/>
              </a:rPr>
              <a:t> &gt; </a:t>
            </a:r>
            <a:r>
              <a:rPr lang="zh-CN" altLang="en-US" sz="1300">
                <a:solidFill>
                  <a:schemeClr val="bg1"/>
                </a:solidFill>
                <a:sym typeface="+mn-ea"/>
              </a:rPr>
              <a:t>阈值</a:t>
            </a:r>
            <a:endParaRPr lang="en-US" altLang="zh-CN" sz="1300">
              <a:solidFill>
                <a:schemeClr val="bg1"/>
              </a:solidFill>
            </a:endParaRPr>
          </a:p>
          <a:p>
            <a:pPr indent="0" fontAlgn="auto">
              <a:lnSpc>
                <a:spcPct val="120000"/>
              </a:lnSpc>
            </a:pPr>
            <a:r>
              <a:rPr lang="en-US" altLang="zh-CN" sz="1300">
                <a:solidFill>
                  <a:schemeClr val="bg1"/>
                </a:solidFill>
                <a:sym typeface="+mn-ea"/>
              </a:rPr>
              <a:t>|   - </a:t>
            </a:r>
            <a:r>
              <a:rPr lang="en-US" altLang="en-US" sz="1300">
                <a:solidFill>
                  <a:schemeClr val="bg1"/>
                </a:solidFill>
                <a:sym typeface="+mn-ea"/>
              </a:rPr>
              <a:t>→</a:t>
            </a:r>
            <a:r>
              <a:rPr lang="en-US" altLang="zh-CN" sz="1300">
                <a:solidFill>
                  <a:schemeClr val="bg1"/>
                </a:solidFill>
                <a:sym typeface="+mn-ea"/>
              </a:rPr>
              <a:t> </a:t>
            </a:r>
            <a:r>
              <a:rPr lang="zh-CN" altLang="en-US" sz="1300">
                <a:solidFill>
                  <a:schemeClr val="bg1"/>
                </a:solidFill>
                <a:sym typeface="+mn-ea"/>
              </a:rPr>
              <a:t>合并</a:t>
            </a:r>
            <a:r>
              <a:rPr lang="en-US" altLang="zh-CN" sz="1300">
                <a:solidFill>
                  <a:schemeClr val="bg1"/>
                </a:solidFill>
                <a:sym typeface="+mn-ea"/>
              </a:rPr>
              <a:t> scattered blocks </a:t>
            </a:r>
            <a:r>
              <a:rPr lang="zh-CN" altLang="en-US" sz="1300">
                <a:solidFill>
                  <a:schemeClr val="bg1"/>
                </a:solidFill>
                <a:sym typeface="+mn-ea"/>
              </a:rPr>
              <a:t>为连续页</a:t>
            </a:r>
            <a:endParaRPr lang="en-US" altLang="zh-CN" sz="1300">
              <a:solidFill>
                <a:schemeClr val="bg1"/>
              </a:solidFill>
            </a:endParaRPr>
          </a:p>
          <a:p>
            <a:pPr indent="0" fontAlgn="auto">
              <a:lnSpc>
                <a:spcPct val="120000"/>
              </a:lnSpc>
            </a:pPr>
            <a:r>
              <a:rPr lang="en-US" altLang="zh-CN" sz="1300">
                <a:solidFill>
                  <a:schemeClr val="bg1"/>
                </a:solidFill>
                <a:sym typeface="+mn-ea"/>
              </a:rPr>
              <a:t>|   - (</a:t>
            </a:r>
            <a:r>
              <a:rPr lang="zh-CN" altLang="en-US" sz="1300">
                <a:solidFill>
                  <a:schemeClr val="bg1"/>
                </a:solidFill>
                <a:sym typeface="+mn-ea"/>
              </a:rPr>
              <a:t>仅聚拢</a:t>
            </a:r>
            <a:r>
              <a:rPr lang="en-US" altLang="zh-CN" sz="1300">
                <a:solidFill>
                  <a:schemeClr val="bg1"/>
                </a:solidFill>
                <a:sym typeface="+mn-ea"/>
              </a:rPr>
              <a:t>, </a:t>
            </a:r>
            <a:r>
              <a:rPr lang="zh-CN" altLang="en-US" sz="1300">
                <a:solidFill>
                  <a:schemeClr val="bg1"/>
                </a:solidFill>
                <a:sym typeface="+mn-ea"/>
              </a:rPr>
              <a:t>不排序</a:t>
            </a:r>
            <a:r>
              <a:rPr lang="en-US" altLang="zh-CN" sz="1300">
                <a:solidFill>
                  <a:schemeClr val="bg1"/>
                </a:solidFill>
                <a:sym typeface="+mn-ea"/>
              </a:rPr>
              <a:t>, </a:t>
            </a:r>
            <a:r>
              <a:rPr lang="zh-CN" altLang="en-US" sz="1300">
                <a:solidFill>
                  <a:schemeClr val="bg1"/>
                </a:solidFill>
                <a:sym typeface="+mn-ea"/>
              </a:rPr>
              <a:t>减少</a:t>
            </a:r>
            <a:r>
              <a:rPr lang="en-US" altLang="zh-CN" sz="1300">
                <a:solidFill>
                  <a:schemeClr val="bg1"/>
                </a:solidFill>
                <a:sym typeface="+mn-ea"/>
              </a:rPr>
              <a:t> scan IO </a:t>
            </a:r>
            <a:r>
              <a:rPr lang="zh-CN" altLang="en-US" sz="1300">
                <a:solidFill>
                  <a:schemeClr val="bg1"/>
                </a:solidFill>
                <a:sym typeface="+mn-ea"/>
              </a:rPr>
              <a:t>次数</a:t>
            </a:r>
            <a:r>
              <a:rPr lang="en-US" altLang="zh-CN" sz="1300">
                <a:solidFill>
                  <a:schemeClr val="bg1"/>
                </a:solidFill>
                <a:sym typeface="+mn-ea"/>
              </a:rPr>
              <a:t>)</a:t>
            </a:r>
            <a:endParaRPr lang="en-US" altLang="zh-CN" sz="1300">
              <a:solidFill>
                <a:schemeClr val="bg1"/>
              </a:solidFill>
              <a:sym typeface="+mn-ea"/>
            </a:endParaRPr>
          </a:p>
          <a:p>
            <a:pPr indent="0" fontAlgn="auto">
              <a:lnSpc>
                <a:spcPct val="120000"/>
              </a:lnSpc>
            </a:pPr>
            <a:endParaRPr lang="en-US" altLang="zh-CN" sz="1300">
              <a:solidFill>
                <a:schemeClr val="bg1"/>
              </a:solidFill>
            </a:endParaRPr>
          </a:p>
          <a:p>
            <a:pPr algn="l" fontAlgn="auto">
              <a:lnSpc>
                <a:spcPct val="120000"/>
              </a:lnSpc>
              <a:buClrTx/>
              <a:buSzTx/>
              <a:buFontTx/>
            </a:pPr>
            <a:r>
              <a:rPr lang="en-US" altLang="zh-CN" sz="1300" b="1">
                <a:solidFill>
                  <a:schemeClr val="bg1"/>
                </a:solidFill>
                <a:highlight>
                  <a:srgbClr val="000080"/>
                </a:highlight>
                <a:sym typeface="+mn-ea"/>
              </a:rPr>
              <a:t>| Step 7. 深度聚合检查 (Deep Aggregation)</a:t>
            </a:r>
            <a:endParaRPr lang="en-US" altLang="zh-CN" sz="1300" b="1">
              <a:solidFill>
                <a:schemeClr val="bg1"/>
              </a:solidFill>
              <a:highlight>
                <a:srgbClr val="000080"/>
              </a:highlight>
            </a:endParaRPr>
          </a:p>
          <a:p>
            <a:pPr indent="0" fontAlgn="auto">
              <a:lnSpc>
                <a:spcPct val="120000"/>
              </a:lnSpc>
            </a:pPr>
            <a:r>
              <a:rPr lang="en-US" altLang="zh-CN" sz="1300">
                <a:solidFill>
                  <a:schemeClr val="bg1"/>
                </a:solidFill>
                <a:sym typeface="+mn-ea"/>
              </a:rPr>
              <a:t>|   - </a:t>
            </a:r>
            <a:r>
              <a:rPr lang="zh-CN" altLang="en-US" sz="1300">
                <a:solidFill>
                  <a:schemeClr val="bg1"/>
                </a:solidFill>
                <a:sym typeface="+mn-ea"/>
              </a:rPr>
              <a:t>若无效数据量</a:t>
            </a:r>
            <a:r>
              <a:rPr lang="en-US" altLang="zh-CN" sz="1300">
                <a:solidFill>
                  <a:schemeClr val="bg1"/>
                </a:solidFill>
                <a:sym typeface="+mn-ea"/>
              </a:rPr>
              <a:t> &gt; </a:t>
            </a:r>
            <a:r>
              <a:rPr lang="zh-CN" altLang="en-US" sz="1300">
                <a:solidFill>
                  <a:schemeClr val="bg1"/>
                </a:solidFill>
                <a:sym typeface="+mn-ea"/>
              </a:rPr>
              <a:t>阈值</a:t>
            </a:r>
            <a:endParaRPr lang="en-US" altLang="zh-CN" sz="1300">
              <a:solidFill>
                <a:schemeClr val="bg1"/>
              </a:solidFill>
            </a:endParaRPr>
          </a:p>
          <a:p>
            <a:pPr indent="0" fontAlgn="auto">
              <a:lnSpc>
                <a:spcPct val="120000"/>
              </a:lnSpc>
            </a:pPr>
            <a:r>
              <a:rPr lang="en-US" altLang="zh-CN" sz="1300">
                <a:solidFill>
                  <a:schemeClr val="bg1"/>
                </a:solidFill>
                <a:sym typeface="+mn-ea"/>
              </a:rPr>
              <a:t>|   - </a:t>
            </a:r>
            <a:r>
              <a:rPr lang="en-US" altLang="en-US" sz="1300">
                <a:solidFill>
                  <a:schemeClr val="bg1"/>
                </a:solidFill>
                <a:sym typeface="+mn-ea"/>
              </a:rPr>
              <a:t>→</a:t>
            </a:r>
            <a:r>
              <a:rPr lang="en-US" altLang="zh-CN" sz="1300">
                <a:solidFill>
                  <a:schemeClr val="bg1"/>
                </a:solidFill>
                <a:sym typeface="+mn-ea"/>
              </a:rPr>
              <a:t> </a:t>
            </a:r>
            <a:r>
              <a:rPr lang="zh-CN" altLang="en-US" sz="1300">
                <a:solidFill>
                  <a:schemeClr val="bg1"/>
                </a:solidFill>
                <a:sym typeface="+mn-ea"/>
              </a:rPr>
              <a:t>基于指纹</a:t>
            </a:r>
            <a:r>
              <a:rPr lang="en-US" altLang="zh-CN" sz="1300">
                <a:solidFill>
                  <a:schemeClr val="bg1"/>
                </a:solidFill>
                <a:sym typeface="+mn-ea"/>
              </a:rPr>
              <a:t>(2B FP) </a:t>
            </a:r>
            <a:r>
              <a:rPr lang="zh-CN" altLang="en-US" sz="1300">
                <a:solidFill>
                  <a:schemeClr val="bg1"/>
                </a:solidFill>
                <a:sym typeface="+mn-ea"/>
              </a:rPr>
              <a:t>分组</a:t>
            </a:r>
            <a:r>
              <a:rPr lang="en-US" altLang="zh-CN" sz="1300">
                <a:solidFill>
                  <a:schemeClr val="bg1"/>
                </a:solidFill>
                <a:sym typeface="+mn-ea"/>
              </a:rPr>
              <a:t>, </a:t>
            </a:r>
            <a:r>
              <a:rPr lang="zh-CN" altLang="en-US" sz="1300">
                <a:solidFill>
                  <a:schemeClr val="bg1"/>
                </a:solidFill>
                <a:sym typeface="+mn-ea"/>
              </a:rPr>
              <a:t>清理过期</a:t>
            </a:r>
            <a:r>
              <a:rPr lang="en-US" altLang="zh-CN" sz="1300">
                <a:solidFill>
                  <a:schemeClr val="bg1"/>
                </a:solidFill>
                <a:sym typeface="+mn-ea"/>
              </a:rPr>
              <a:t>/</a:t>
            </a:r>
            <a:r>
              <a:rPr lang="zh-CN" altLang="en-US" sz="1300">
                <a:solidFill>
                  <a:schemeClr val="bg1"/>
                </a:solidFill>
                <a:sym typeface="+mn-ea"/>
              </a:rPr>
              <a:t>删除条目</a:t>
            </a:r>
            <a:endParaRPr lang="en-US" altLang="zh-CN" sz="1300">
              <a:solidFill>
                <a:schemeClr val="bg1"/>
              </a:solidFill>
            </a:endParaRPr>
          </a:p>
          <a:p>
            <a:pPr indent="0" fontAlgn="auto">
              <a:lnSpc>
                <a:spcPct val="120000"/>
              </a:lnSpc>
            </a:pPr>
            <a:r>
              <a:rPr lang="en-US" altLang="zh-CN" sz="1300">
                <a:solidFill>
                  <a:schemeClr val="bg1"/>
                </a:solidFill>
                <a:sym typeface="+mn-ea"/>
              </a:rPr>
              <a:t>|   - </a:t>
            </a:r>
            <a:r>
              <a:rPr lang="zh-CN" altLang="en-US" sz="1300">
                <a:solidFill>
                  <a:schemeClr val="bg1"/>
                </a:solidFill>
                <a:sym typeface="+mn-ea"/>
              </a:rPr>
              <a:t>回收旧页</a:t>
            </a:r>
            <a:r>
              <a:rPr lang="en-US" altLang="zh-CN" sz="1300">
                <a:solidFill>
                  <a:schemeClr val="bg1"/>
                </a:solidFill>
                <a:sym typeface="+mn-ea"/>
              </a:rPr>
              <a:t>, </a:t>
            </a:r>
            <a:r>
              <a:rPr lang="zh-CN" altLang="en-US" sz="1300">
                <a:solidFill>
                  <a:schemeClr val="bg1"/>
                </a:solidFill>
                <a:sym typeface="+mn-ea"/>
              </a:rPr>
              <a:t>仅保留有效元数据</a:t>
            </a:r>
            <a:endParaRPr lang="zh-CN" altLang="en-US" sz="1300">
              <a:solidFill>
                <a:schemeClr val="bg1"/>
              </a:solidFill>
              <a:sym typeface="+mn-ea"/>
            </a:endParaRPr>
          </a:p>
          <a:p>
            <a:pPr indent="0" fontAlgn="auto">
              <a:lnSpc>
                <a:spcPct val="120000"/>
              </a:lnSpc>
            </a:pPr>
            <a:endParaRPr lang="en-US" altLang="zh-CN" sz="1300">
              <a:solidFill>
                <a:schemeClr val="bg1"/>
              </a:solidFill>
            </a:endParaRPr>
          </a:p>
          <a:p>
            <a:pPr algn="l" fontAlgn="auto">
              <a:lnSpc>
                <a:spcPct val="120000"/>
              </a:lnSpc>
              <a:buClrTx/>
              <a:buSzTx/>
              <a:buFontTx/>
            </a:pPr>
            <a:r>
              <a:rPr lang="en-US" altLang="zh-CN" sz="1300" b="1">
                <a:solidFill>
                  <a:schemeClr val="bg1"/>
                </a:solidFill>
                <a:highlight>
                  <a:srgbClr val="000080"/>
                </a:highlight>
                <a:sym typeface="+mn-ea"/>
              </a:rPr>
              <a:t>| Step 8. 返回成功</a:t>
            </a:r>
            <a:endParaRPr lang="en-US" altLang="zh-CN" sz="1300" b="1">
              <a:solidFill>
                <a:schemeClr val="bg1"/>
              </a:solidFill>
              <a:highlight>
                <a:srgbClr val="000080"/>
              </a:highlight>
              <a:sym typeface="+mn-ea"/>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简直操作实现与对比</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读操作</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sp>
        <p:nvSpPr>
          <p:cNvPr id="2" name="文本框 1"/>
          <p:cNvSpPr txBox="1"/>
          <p:nvPr/>
        </p:nvSpPr>
        <p:spPr>
          <a:xfrm>
            <a:off x="799465" y="2148205"/>
            <a:ext cx="5122545" cy="4324985"/>
          </a:xfrm>
          <a:prstGeom prst="rect">
            <a:avLst/>
          </a:prstGeom>
          <a:noFill/>
        </p:spPr>
        <p:txBody>
          <a:bodyPr wrap="square" rtlCol="0" anchor="t">
            <a:spAutoFit/>
          </a:bodyPr>
          <a:p>
            <a:pPr indent="0" algn="just" fontAlgn="auto">
              <a:lnSpc>
                <a:spcPct val="130000"/>
              </a:lnSpc>
            </a:pPr>
            <a:r>
              <a:rPr lang="en-US" altLang="zh-CN" sz="1600" b="1">
                <a:solidFill>
                  <a:schemeClr val="bg1"/>
                </a:solidFill>
                <a:highlight>
                  <a:srgbClr val="000000"/>
                </a:highlight>
              </a:rPr>
              <a:t>Client: get("/dir42/a")</a:t>
            </a:r>
            <a:endParaRPr lang="en-US" altLang="zh-CN" sz="1600" b="1">
              <a:solidFill>
                <a:schemeClr val="bg1"/>
              </a:solidFill>
              <a:highlight>
                <a:srgbClr val="000000"/>
              </a:highlight>
            </a:endParaRPr>
          </a:p>
          <a:p>
            <a:pPr indent="0" algn="just" fontAlgn="auto">
              <a:lnSpc>
                <a:spcPct val="130000"/>
              </a:lnSpc>
            </a:pPr>
            <a:r>
              <a:rPr lang="en-US" altLang="zh-CN" sz="1400" b="1">
                <a:solidFill>
                  <a:schemeClr val="bg1"/>
                </a:solidFill>
                <a:highlight>
                  <a:srgbClr val="000080"/>
                </a:highlight>
              </a:rPr>
              <a:t>| Step 1. </a:t>
            </a:r>
            <a:r>
              <a:rPr lang="zh-CN" altLang="en-US" sz="1400" b="1">
                <a:solidFill>
                  <a:schemeClr val="bg1"/>
                </a:solidFill>
                <a:highlight>
                  <a:srgbClr val="000080"/>
                </a:highlight>
              </a:rPr>
              <a:t>查内存聚合缓冲区</a:t>
            </a:r>
            <a:r>
              <a:rPr lang="en-US" altLang="zh-CN" sz="1400" b="1">
                <a:solidFill>
                  <a:schemeClr val="bg1"/>
                </a:solidFill>
                <a:highlight>
                  <a:srgbClr val="000080"/>
                </a:highlight>
              </a:rPr>
              <a:t> (Aggregation Buffer)</a:t>
            </a:r>
            <a:endParaRPr lang="en-US" altLang="zh-CN" sz="1400" b="1">
              <a:solidFill>
                <a:schemeClr val="bg1"/>
              </a:solidFill>
              <a:highlight>
                <a:srgbClr val="000080"/>
              </a:highlight>
            </a:endParaRPr>
          </a:p>
          <a:p>
            <a:pPr indent="0" algn="just" fontAlgn="auto">
              <a:lnSpc>
                <a:spcPct val="130000"/>
              </a:lnSpc>
            </a:pPr>
            <a:r>
              <a:rPr lang="en-US" altLang="zh-CN" sz="1400">
                <a:solidFill>
                  <a:schemeClr val="bg1"/>
                </a:solidFill>
              </a:rPr>
              <a:t>| - </a:t>
            </a:r>
            <a:r>
              <a:rPr lang="zh-CN" altLang="en-US" sz="1400">
                <a:solidFill>
                  <a:schemeClr val="bg1"/>
                </a:solidFill>
              </a:rPr>
              <a:t>找</a:t>
            </a:r>
            <a:r>
              <a:rPr lang="en-US" altLang="zh-CN" sz="1400">
                <a:solidFill>
                  <a:schemeClr val="bg1"/>
                </a:solidFill>
              </a:rPr>
              <a:t> pinode=42 </a:t>
            </a:r>
            <a:r>
              <a:rPr lang="zh-CN" altLang="en-US" sz="1400">
                <a:solidFill>
                  <a:schemeClr val="bg1"/>
                </a:solidFill>
              </a:rPr>
              <a:t>对应集合</a:t>
            </a:r>
            <a:r>
              <a:rPr lang="en-US" altLang="zh-CN" sz="1400">
                <a:solidFill>
                  <a:schemeClr val="bg1"/>
                </a:solidFill>
              </a:rPr>
              <a:t> (skiplist) </a:t>
            </a:r>
            <a:endParaRPr lang="en-US" altLang="zh-CN" sz="1400">
              <a:solidFill>
                <a:schemeClr val="bg1"/>
              </a:solidFill>
            </a:endParaRPr>
          </a:p>
          <a:p>
            <a:pPr indent="0" algn="just" fontAlgn="auto">
              <a:lnSpc>
                <a:spcPct val="130000"/>
              </a:lnSpc>
            </a:pPr>
            <a:r>
              <a:rPr lang="en-US" altLang="zh-CN" sz="1400">
                <a:solidFill>
                  <a:schemeClr val="bg1"/>
                </a:solidFill>
              </a:rPr>
              <a:t>| - </a:t>
            </a:r>
            <a:r>
              <a:rPr lang="zh-CN" altLang="en-US" sz="1400">
                <a:solidFill>
                  <a:schemeClr val="bg1"/>
                </a:solidFill>
              </a:rPr>
              <a:t>如果</a:t>
            </a:r>
            <a:r>
              <a:rPr lang="en-US" altLang="zh-CN" sz="1400">
                <a:solidFill>
                  <a:schemeClr val="bg1"/>
                </a:solidFill>
              </a:rPr>
              <a:t> buffer </a:t>
            </a:r>
            <a:r>
              <a:rPr lang="zh-CN" altLang="en-US" sz="1400">
                <a:solidFill>
                  <a:schemeClr val="bg1"/>
                </a:solidFill>
              </a:rPr>
              <a:t>中有</a:t>
            </a:r>
            <a:r>
              <a:rPr lang="en-US" altLang="zh-CN" sz="1400">
                <a:solidFill>
                  <a:schemeClr val="bg1"/>
                </a:solidFill>
              </a:rPr>
              <a:t> fname_hash=203 </a:t>
            </a:r>
            <a:r>
              <a:rPr lang="zh-CN" altLang="en-US" sz="1400">
                <a:solidFill>
                  <a:schemeClr val="bg1"/>
                </a:solidFill>
              </a:rPr>
              <a:t>的条目</a:t>
            </a:r>
            <a:endParaRPr lang="en-US" altLang="zh-CN" sz="1400">
              <a:solidFill>
                <a:schemeClr val="bg1"/>
              </a:solidFill>
            </a:endParaRPr>
          </a:p>
          <a:p>
            <a:pPr indent="0" algn="just" fontAlgn="auto">
              <a:lnSpc>
                <a:spcPct val="130000"/>
              </a:lnSpc>
            </a:pPr>
            <a:r>
              <a:rPr lang="en-US" altLang="zh-CN" sz="1400">
                <a:solidFill>
                  <a:schemeClr val="bg1"/>
                </a:solidFill>
              </a:rPr>
              <a:t>|   </a:t>
            </a:r>
            <a:r>
              <a:rPr lang="en-US" altLang="en-US" sz="1400">
                <a:solidFill>
                  <a:schemeClr val="bg1"/>
                </a:solidFill>
              </a:rPr>
              <a:t>→</a:t>
            </a:r>
            <a:r>
              <a:rPr lang="en-US" altLang="zh-CN" sz="1400">
                <a:solidFill>
                  <a:schemeClr val="bg1"/>
                </a:solidFill>
              </a:rPr>
              <a:t> </a:t>
            </a:r>
            <a:r>
              <a:rPr lang="zh-CN" altLang="en-US" sz="1400">
                <a:solidFill>
                  <a:schemeClr val="bg1"/>
                </a:solidFill>
              </a:rPr>
              <a:t>直接返回</a:t>
            </a:r>
            <a:r>
              <a:rPr lang="en-US" altLang="zh-CN" sz="1400">
                <a:solidFill>
                  <a:schemeClr val="bg1"/>
                </a:solidFill>
              </a:rPr>
              <a:t> value (</a:t>
            </a:r>
            <a:r>
              <a:rPr lang="zh-CN" altLang="en-US" sz="1400">
                <a:solidFill>
                  <a:schemeClr val="bg1"/>
                </a:solidFill>
              </a:rPr>
              <a:t>最新写入还未落盘</a:t>
            </a:r>
            <a:r>
              <a:rPr lang="en-US" altLang="zh-CN" sz="1400">
                <a:solidFill>
                  <a:schemeClr val="bg1"/>
                </a:solidFill>
              </a:rPr>
              <a:t>)</a:t>
            </a:r>
            <a:endParaRPr lang="en-US" altLang="zh-CN" sz="1400">
              <a:solidFill>
                <a:schemeClr val="bg1"/>
              </a:solidFill>
            </a:endParaRPr>
          </a:p>
          <a:p>
            <a:pPr indent="0" algn="just" fontAlgn="auto">
              <a:lnSpc>
                <a:spcPct val="130000"/>
              </a:lnSpc>
            </a:pPr>
            <a:r>
              <a:rPr lang="en-US" altLang="zh-CN" sz="1400">
                <a:solidFill>
                  <a:schemeClr val="bg1"/>
                </a:solidFill>
              </a:rPr>
              <a:t>| - </a:t>
            </a:r>
            <a:r>
              <a:rPr lang="zh-CN" altLang="en-US" sz="1400">
                <a:solidFill>
                  <a:schemeClr val="bg1"/>
                </a:solidFill>
              </a:rPr>
              <a:t>如果没有</a:t>
            </a:r>
            <a:r>
              <a:rPr lang="en-US" altLang="zh-CN" sz="1400">
                <a:solidFill>
                  <a:schemeClr val="bg1"/>
                </a:solidFill>
              </a:rPr>
              <a:t> </a:t>
            </a:r>
            <a:r>
              <a:rPr lang="en-US" altLang="en-US" sz="1400">
                <a:solidFill>
                  <a:schemeClr val="bg1"/>
                </a:solidFill>
              </a:rPr>
              <a:t>→</a:t>
            </a:r>
            <a:r>
              <a:rPr lang="en-US" altLang="zh-CN" sz="1400">
                <a:solidFill>
                  <a:schemeClr val="bg1"/>
                </a:solidFill>
              </a:rPr>
              <a:t> </a:t>
            </a:r>
            <a:r>
              <a:rPr lang="zh-CN" altLang="en-US" sz="1400">
                <a:solidFill>
                  <a:schemeClr val="bg1"/>
                </a:solidFill>
              </a:rPr>
              <a:t>进入下一步</a:t>
            </a:r>
            <a:r>
              <a:rPr lang="en-US" altLang="zh-CN" sz="1400">
                <a:solidFill>
                  <a:schemeClr val="bg1"/>
                </a:solidFill>
              </a:rPr>
              <a:t> </a:t>
            </a:r>
            <a:endParaRPr lang="en-US" altLang="zh-CN" sz="1400">
              <a:solidFill>
                <a:schemeClr val="bg1"/>
              </a:solidFill>
            </a:endParaRPr>
          </a:p>
          <a:p>
            <a:pPr indent="0" algn="just" fontAlgn="auto">
              <a:lnSpc>
                <a:spcPct val="130000"/>
              </a:lnSpc>
            </a:pPr>
            <a:endParaRPr lang="en-US" altLang="zh-CN" sz="1400">
              <a:solidFill>
                <a:schemeClr val="bg1"/>
              </a:solidFill>
            </a:endParaRPr>
          </a:p>
          <a:p>
            <a:pPr algn="just" fontAlgn="auto">
              <a:lnSpc>
                <a:spcPct val="130000"/>
              </a:lnSpc>
              <a:buClrTx/>
              <a:buSzTx/>
              <a:buFontTx/>
            </a:pPr>
            <a:r>
              <a:rPr lang="en-US" altLang="zh-CN" sz="1400" b="1">
                <a:solidFill>
                  <a:schemeClr val="bg1"/>
                </a:solidFill>
                <a:highlight>
                  <a:srgbClr val="000080"/>
                </a:highlight>
              </a:rPr>
              <a:t>| Step 2. 查 p-hash (pinode-hash) </a:t>
            </a:r>
            <a:endParaRPr lang="en-US" altLang="zh-CN" sz="1400" b="1">
              <a:solidFill>
                <a:schemeClr val="bg1"/>
              </a:solidFill>
              <a:highlight>
                <a:srgbClr val="000080"/>
              </a:highlight>
            </a:endParaRPr>
          </a:p>
          <a:p>
            <a:pPr indent="0" algn="just" fontAlgn="auto">
              <a:lnSpc>
                <a:spcPct val="130000"/>
              </a:lnSpc>
            </a:pPr>
            <a:r>
              <a:rPr lang="en-US" altLang="zh-CN" sz="1400">
                <a:solidFill>
                  <a:schemeClr val="bg1"/>
                </a:solidFill>
              </a:rPr>
              <a:t>| - p-hash: pinode=42 </a:t>
            </a:r>
            <a:r>
              <a:rPr lang="en-US" altLang="en-US" sz="1400">
                <a:solidFill>
                  <a:schemeClr val="bg1"/>
                </a:solidFill>
              </a:rPr>
              <a:t>→</a:t>
            </a:r>
            <a:r>
              <a:rPr lang="en-US" altLang="zh-CN" sz="1400">
                <a:solidFill>
                  <a:schemeClr val="bg1"/>
                </a:solidFill>
              </a:rPr>
              <a:t> fdesc (</a:t>
            </a:r>
            <a:r>
              <a:rPr lang="zh-CN" altLang="en-US" sz="1400">
                <a:solidFill>
                  <a:schemeClr val="bg1"/>
                </a:solidFill>
              </a:rPr>
              <a:t>对应的</a:t>
            </a:r>
            <a:r>
              <a:rPr lang="en-US" altLang="zh-CN" sz="1400">
                <a:solidFill>
                  <a:schemeClr val="bg1"/>
                </a:solidFill>
              </a:rPr>
              <a:t> f-hash </a:t>
            </a:r>
            <a:r>
              <a:rPr lang="zh-CN" altLang="en-US" sz="1400">
                <a:solidFill>
                  <a:schemeClr val="bg1"/>
                </a:solidFill>
              </a:rPr>
              <a:t>位置</a:t>
            </a:r>
            <a:r>
              <a:rPr lang="en-US" altLang="zh-CN" sz="1400">
                <a:solidFill>
                  <a:schemeClr val="bg1"/>
                </a:solidFill>
              </a:rPr>
              <a:t>) </a:t>
            </a:r>
            <a:endParaRPr lang="en-US" altLang="zh-CN" sz="1400">
              <a:solidFill>
                <a:schemeClr val="bg1"/>
              </a:solidFill>
            </a:endParaRPr>
          </a:p>
          <a:p>
            <a:pPr indent="0" algn="just" fontAlgn="auto">
              <a:lnSpc>
                <a:spcPct val="130000"/>
              </a:lnSpc>
            </a:pPr>
            <a:r>
              <a:rPr lang="en-US" altLang="zh-CN" sz="1400">
                <a:solidFill>
                  <a:schemeClr val="bg1"/>
                </a:solidFill>
              </a:rPr>
              <a:t>| - </a:t>
            </a:r>
            <a:r>
              <a:rPr lang="zh-CN" altLang="en-US" sz="1400">
                <a:solidFill>
                  <a:schemeClr val="bg1"/>
                </a:solidFill>
              </a:rPr>
              <a:t>这是一级目录级别的索引</a:t>
            </a:r>
            <a:endParaRPr lang="en-US" altLang="zh-CN" sz="1400">
              <a:solidFill>
                <a:schemeClr val="bg1"/>
              </a:solidFill>
            </a:endParaRPr>
          </a:p>
          <a:p>
            <a:pPr indent="0" algn="just" fontAlgn="auto">
              <a:lnSpc>
                <a:spcPct val="130000"/>
              </a:lnSpc>
            </a:pPr>
            <a:endParaRPr lang="en-US" altLang="zh-CN" sz="1400">
              <a:solidFill>
                <a:schemeClr val="bg1"/>
              </a:solidFill>
            </a:endParaRPr>
          </a:p>
          <a:p>
            <a:pPr algn="just" fontAlgn="auto">
              <a:lnSpc>
                <a:spcPct val="130000"/>
              </a:lnSpc>
              <a:buClrTx/>
              <a:buSzTx/>
              <a:buFontTx/>
            </a:pPr>
            <a:r>
              <a:rPr lang="en-US" altLang="zh-CN" sz="1400" b="1">
                <a:solidFill>
                  <a:schemeClr val="bg1"/>
                </a:solidFill>
                <a:highlight>
                  <a:srgbClr val="000080"/>
                </a:highlight>
              </a:rPr>
              <a:t>| Step 3. 加载 f-hash (fname-hash)</a:t>
            </a:r>
            <a:endParaRPr lang="en-US" altLang="zh-CN" sz="1400" b="1">
              <a:solidFill>
                <a:schemeClr val="bg1"/>
              </a:solidFill>
              <a:highlight>
                <a:srgbClr val="000080"/>
              </a:highlight>
            </a:endParaRPr>
          </a:p>
          <a:p>
            <a:pPr indent="0" algn="just" fontAlgn="auto">
              <a:lnSpc>
                <a:spcPct val="130000"/>
              </a:lnSpc>
            </a:pPr>
            <a:r>
              <a:rPr lang="en-US" altLang="zh-CN" sz="1400">
                <a:solidFill>
                  <a:schemeClr val="bg1"/>
                </a:solidFill>
              </a:rPr>
              <a:t>| - </a:t>
            </a:r>
            <a:r>
              <a:rPr lang="zh-CN" altLang="en-US" sz="1400">
                <a:solidFill>
                  <a:schemeClr val="bg1"/>
                </a:solidFill>
              </a:rPr>
              <a:t>检查</a:t>
            </a:r>
            <a:r>
              <a:rPr lang="en-US" altLang="zh-CN" sz="1400">
                <a:solidFill>
                  <a:schemeClr val="bg1"/>
                </a:solidFill>
              </a:rPr>
              <a:t> f-cache (</a:t>
            </a:r>
            <a:r>
              <a:rPr lang="zh-CN" altLang="en-US" sz="1400">
                <a:solidFill>
                  <a:schemeClr val="bg1"/>
                </a:solidFill>
              </a:rPr>
              <a:t>内存</a:t>
            </a:r>
            <a:r>
              <a:rPr lang="en-US" altLang="zh-CN" sz="1400">
                <a:solidFill>
                  <a:schemeClr val="bg1"/>
                </a:solidFill>
              </a:rPr>
              <a:t>) </a:t>
            </a:r>
            <a:r>
              <a:rPr lang="zh-CN" altLang="en-US" sz="1400">
                <a:solidFill>
                  <a:schemeClr val="bg1"/>
                </a:solidFill>
              </a:rPr>
              <a:t>是否已有该目录的</a:t>
            </a:r>
            <a:r>
              <a:rPr lang="en-US" altLang="zh-CN" sz="1400">
                <a:solidFill>
                  <a:schemeClr val="bg1"/>
                </a:solidFill>
              </a:rPr>
              <a:t> f-hash </a:t>
            </a:r>
            <a:r>
              <a:rPr lang="zh-CN" altLang="en-US" sz="1400">
                <a:solidFill>
                  <a:schemeClr val="bg1"/>
                </a:solidFill>
              </a:rPr>
              <a:t>页</a:t>
            </a:r>
            <a:endParaRPr lang="en-US" altLang="zh-CN" sz="1400">
              <a:solidFill>
                <a:schemeClr val="bg1"/>
              </a:solidFill>
            </a:endParaRPr>
          </a:p>
          <a:p>
            <a:pPr indent="0" algn="just" fontAlgn="auto">
              <a:lnSpc>
                <a:spcPct val="130000"/>
              </a:lnSpc>
            </a:pPr>
            <a:r>
              <a:rPr lang="en-US" altLang="zh-CN" sz="1400">
                <a:solidFill>
                  <a:schemeClr val="bg1"/>
                </a:solidFill>
              </a:rPr>
              <a:t>|   </a:t>
            </a:r>
            <a:r>
              <a:rPr lang="zh-CN" altLang="en-US" sz="1400">
                <a:solidFill>
                  <a:schemeClr val="bg1"/>
                </a:solidFill>
              </a:rPr>
              <a:t>命中</a:t>
            </a:r>
            <a:r>
              <a:rPr lang="en-US" altLang="zh-CN" sz="1400">
                <a:solidFill>
                  <a:schemeClr val="bg1"/>
                </a:solidFill>
              </a:rPr>
              <a:t> </a:t>
            </a:r>
            <a:r>
              <a:rPr lang="en-US" altLang="en-US" sz="1400">
                <a:solidFill>
                  <a:schemeClr val="bg1"/>
                </a:solidFill>
              </a:rPr>
              <a:t>→</a:t>
            </a:r>
            <a:r>
              <a:rPr lang="en-US" altLang="zh-CN" sz="1400">
                <a:solidFill>
                  <a:schemeClr val="bg1"/>
                </a:solidFill>
              </a:rPr>
              <a:t> </a:t>
            </a:r>
            <a:r>
              <a:rPr lang="zh-CN" altLang="en-US" sz="1400">
                <a:solidFill>
                  <a:schemeClr val="bg1"/>
                </a:solidFill>
              </a:rPr>
              <a:t>直接使用</a:t>
            </a:r>
            <a:endParaRPr lang="en-US" altLang="zh-CN" sz="1400">
              <a:solidFill>
                <a:schemeClr val="bg1"/>
              </a:solidFill>
            </a:endParaRPr>
          </a:p>
          <a:p>
            <a:pPr indent="0" algn="just" fontAlgn="auto">
              <a:lnSpc>
                <a:spcPct val="130000"/>
              </a:lnSpc>
            </a:pPr>
            <a:r>
              <a:rPr lang="en-US" altLang="zh-CN" sz="1400">
                <a:solidFill>
                  <a:schemeClr val="bg1"/>
                </a:solidFill>
              </a:rPr>
              <a:t>|   </a:t>
            </a:r>
            <a:r>
              <a:rPr lang="zh-CN" altLang="en-US" sz="1400">
                <a:solidFill>
                  <a:schemeClr val="bg1"/>
                </a:solidFill>
              </a:rPr>
              <a:t>未命中</a:t>
            </a:r>
            <a:r>
              <a:rPr lang="en-US" altLang="zh-CN" sz="1400">
                <a:solidFill>
                  <a:schemeClr val="bg1"/>
                </a:solidFill>
              </a:rPr>
              <a:t> </a:t>
            </a:r>
            <a:r>
              <a:rPr lang="en-US" altLang="en-US" sz="1400">
                <a:solidFill>
                  <a:schemeClr val="bg1"/>
                </a:solidFill>
              </a:rPr>
              <a:t>→</a:t>
            </a:r>
            <a:r>
              <a:rPr lang="en-US" altLang="zh-CN" sz="1400">
                <a:solidFill>
                  <a:schemeClr val="bg1"/>
                </a:solidFill>
              </a:rPr>
              <a:t> </a:t>
            </a:r>
            <a:r>
              <a:rPr lang="zh-CN" altLang="en-US" sz="1400">
                <a:solidFill>
                  <a:schemeClr val="bg1"/>
                </a:solidFill>
              </a:rPr>
              <a:t>从</a:t>
            </a:r>
            <a:r>
              <a:rPr lang="en-US" altLang="zh-CN" sz="1400">
                <a:solidFill>
                  <a:schemeClr val="bg1"/>
                </a:solidFill>
              </a:rPr>
              <a:t> SSD </a:t>
            </a:r>
            <a:r>
              <a:rPr lang="zh-CN" altLang="en-US" sz="1400">
                <a:solidFill>
                  <a:schemeClr val="bg1"/>
                </a:solidFill>
              </a:rPr>
              <a:t>读取</a:t>
            </a:r>
            <a:r>
              <a:rPr lang="en-US" altLang="zh-CN" sz="1400">
                <a:solidFill>
                  <a:schemeClr val="bg1"/>
                </a:solidFill>
              </a:rPr>
              <a:t> f-hash </a:t>
            </a:r>
            <a:r>
              <a:rPr lang="zh-CN" altLang="en-US" sz="1400">
                <a:solidFill>
                  <a:schemeClr val="bg1"/>
                </a:solidFill>
              </a:rPr>
              <a:t>页到</a:t>
            </a:r>
            <a:r>
              <a:rPr lang="en-US" altLang="zh-CN" sz="1400">
                <a:solidFill>
                  <a:schemeClr val="bg1"/>
                </a:solidFill>
              </a:rPr>
              <a:t> f-cache</a:t>
            </a:r>
            <a:endParaRPr lang="en-US" altLang="zh-CN" sz="1400">
              <a:solidFill>
                <a:schemeClr val="bg1"/>
              </a:solidFill>
            </a:endParaRPr>
          </a:p>
        </p:txBody>
      </p:sp>
      <p:sp>
        <p:nvSpPr>
          <p:cNvPr id="4" name="文本框 3"/>
          <p:cNvSpPr txBox="1"/>
          <p:nvPr/>
        </p:nvSpPr>
        <p:spPr>
          <a:xfrm>
            <a:off x="6518275" y="2148205"/>
            <a:ext cx="4842510" cy="4284980"/>
          </a:xfrm>
          <a:prstGeom prst="rect">
            <a:avLst/>
          </a:prstGeom>
          <a:noFill/>
        </p:spPr>
        <p:txBody>
          <a:bodyPr wrap="square" rtlCol="0" anchor="t">
            <a:spAutoFit/>
          </a:bodyPr>
          <a:p>
            <a:pPr algn="just" fontAlgn="auto">
              <a:lnSpc>
                <a:spcPct val="130000"/>
              </a:lnSpc>
              <a:buClrTx/>
              <a:buSzTx/>
              <a:buFontTx/>
            </a:pPr>
            <a:r>
              <a:rPr lang="en-US" altLang="zh-CN" sz="1400" b="1">
                <a:solidFill>
                  <a:schemeClr val="bg1"/>
                </a:solidFill>
                <a:highlight>
                  <a:srgbClr val="000080"/>
                </a:highlight>
                <a:sym typeface="+mn-ea"/>
              </a:rPr>
              <a:t>| Step 4. 在 f-hash 中查找 fname_hash=203 </a:t>
            </a:r>
            <a:endParaRPr lang="en-US" altLang="zh-CN" sz="1400" b="1">
              <a:solidFill>
                <a:schemeClr val="bg1"/>
              </a:solidFill>
              <a:highlight>
                <a:srgbClr val="000080"/>
              </a:highlight>
            </a:endParaRPr>
          </a:p>
          <a:p>
            <a:pPr indent="0" fontAlgn="auto">
              <a:lnSpc>
                <a:spcPct val="130000"/>
              </a:lnSpc>
            </a:pPr>
            <a:r>
              <a:rPr lang="en-US" altLang="zh-CN" sz="1400">
                <a:solidFill>
                  <a:schemeClr val="bg1"/>
                </a:solidFill>
                <a:sym typeface="+mn-ea"/>
              </a:rPr>
              <a:t>| - </a:t>
            </a:r>
            <a:r>
              <a:rPr lang="zh-CN" altLang="en-US" sz="1400">
                <a:solidFill>
                  <a:schemeClr val="bg1"/>
                </a:solidFill>
                <a:sym typeface="+mn-ea"/>
              </a:rPr>
              <a:t>定位</a:t>
            </a:r>
            <a:r>
              <a:rPr lang="en-US" altLang="zh-CN" sz="1400">
                <a:solidFill>
                  <a:schemeClr val="bg1"/>
                </a:solidFill>
                <a:sym typeface="+mn-ea"/>
              </a:rPr>
              <a:t> bucket_idx = 203 % bucket_count </a:t>
            </a:r>
            <a:endParaRPr lang="en-US" altLang="zh-CN" sz="1400">
              <a:solidFill>
                <a:schemeClr val="bg1"/>
              </a:solidFill>
            </a:endParaRPr>
          </a:p>
          <a:p>
            <a:pPr indent="0" fontAlgn="auto">
              <a:lnSpc>
                <a:spcPct val="130000"/>
              </a:lnSpc>
            </a:pPr>
            <a:r>
              <a:rPr lang="en-US" altLang="zh-CN" sz="1400">
                <a:solidFill>
                  <a:schemeClr val="bg1"/>
                </a:solidFill>
                <a:sym typeface="+mn-ea"/>
              </a:rPr>
              <a:t>| - </a:t>
            </a:r>
            <a:r>
              <a:rPr lang="zh-CN" altLang="en-US" sz="1400">
                <a:solidFill>
                  <a:schemeClr val="bg1"/>
                </a:solidFill>
                <a:sym typeface="+mn-ea"/>
              </a:rPr>
              <a:t>在</a:t>
            </a:r>
            <a:r>
              <a:rPr lang="en-US" altLang="zh-CN" sz="1400">
                <a:solidFill>
                  <a:schemeClr val="bg1"/>
                </a:solidFill>
                <a:sym typeface="+mn-ea"/>
              </a:rPr>
              <a:t> bucket (64B, </a:t>
            </a:r>
            <a:r>
              <a:rPr lang="zh-CN" altLang="en-US" sz="1400">
                <a:solidFill>
                  <a:schemeClr val="bg1"/>
                </a:solidFill>
                <a:sym typeface="+mn-ea"/>
              </a:rPr>
              <a:t>含</a:t>
            </a:r>
            <a:r>
              <a:rPr lang="en-US" altLang="zh-CN" sz="1400">
                <a:solidFill>
                  <a:schemeClr val="bg1"/>
                </a:solidFill>
                <a:sym typeface="+mn-ea"/>
              </a:rPr>
              <a:t>4</a:t>
            </a:r>
            <a:r>
              <a:rPr lang="zh-CN" altLang="en-US" sz="1400">
                <a:solidFill>
                  <a:schemeClr val="bg1"/>
                </a:solidFill>
                <a:sym typeface="+mn-ea"/>
              </a:rPr>
              <a:t>个</a:t>
            </a:r>
            <a:r>
              <a:rPr lang="en-US" altLang="zh-CN" sz="1400">
                <a:solidFill>
                  <a:schemeClr val="bg1"/>
                </a:solidFill>
                <a:sym typeface="+mn-ea"/>
              </a:rPr>
              <a:t>slot) </a:t>
            </a:r>
            <a:r>
              <a:rPr lang="zh-CN" altLang="en-US" sz="1400">
                <a:solidFill>
                  <a:schemeClr val="bg1"/>
                </a:solidFill>
                <a:sym typeface="+mn-ea"/>
              </a:rPr>
              <a:t>中查找</a:t>
            </a:r>
            <a:r>
              <a:rPr lang="en-US" altLang="zh-CN" sz="1400">
                <a:solidFill>
                  <a:schemeClr val="bg1"/>
                </a:solidFill>
                <a:sym typeface="+mn-ea"/>
              </a:rPr>
              <a:t> hash=203 </a:t>
            </a:r>
            <a:endParaRPr lang="en-US" altLang="zh-CN" sz="1400">
              <a:solidFill>
                <a:schemeClr val="bg1"/>
              </a:solidFill>
            </a:endParaRPr>
          </a:p>
          <a:p>
            <a:pPr indent="0" fontAlgn="auto">
              <a:lnSpc>
                <a:spcPct val="130000"/>
              </a:lnSpc>
            </a:pPr>
            <a:r>
              <a:rPr lang="en-US" altLang="zh-CN" sz="1400">
                <a:solidFill>
                  <a:schemeClr val="bg1"/>
                </a:solidFill>
                <a:sym typeface="+mn-ea"/>
              </a:rPr>
              <a:t>|   </a:t>
            </a:r>
            <a:r>
              <a:rPr lang="zh-CN" altLang="en-US" sz="1400">
                <a:solidFill>
                  <a:schemeClr val="bg1"/>
                </a:solidFill>
                <a:sym typeface="+mn-ea"/>
              </a:rPr>
              <a:t>如果找到</a:t>
            </a:r>
            <a:r>
              <a:rPr lang="en-US" altLang="zh-CN" sz="1400">
                <a:solidFill>
                  <a:schemeClr val="bg1"/>
                </a:solidFill>
                <a:sym typeface="+mn-ea"/>
              </a:rPr>
              <a:t> </a:t>
            </a:r>
            <a:r>
              <a:rPr lang="en-US" altLang="en-US" sz="1400">
                <a:solidFill>
                  <a:schemeClr val="bg1"/>
                </a:solidFill>
                <a:sym typeface="+mn-ea"/>
              </a:rPr>
              <a:t>→</a:t>
            </a:r>
            <a:r>
              <a:rPr lang="en-US" altLang="zh-CN" sz="1400">
                <a:solidFill>
                  <a:schemeClr val="bg1"/>
                </a:solidFill>
                <a:sym typeface="+mn-ea"/>
              </a:rPr>
              <a:t> </a:t>
            </a:r>
            <a:r>
              <a:rPr lang="zh-CN" altLang="en-US" sz="1400">
                <a:solidFill>
                  <a:schemeClr val="bg1"/>
                </a:solidFill>
                <a:sym typeface="+mn-ea"/>
              </a:rPr>
              <a:t>得到</a:t>
            </a:r>
            <a:r>
              <a:rPr lang="en-US" altLang="zh-CN" sz="1400">
                <a:solidFill>
                  <a:schemeClr val="bg1"/>
                </a:solidFill>
                <a:sym typeface="+mn-ea"/>
              </a:rPr>
              <a:t> addr_desc = (page=100, off=128)</a:t>
            </a:r>
            <a:endParaRPr lang="en-US" altLang="zh-CN" sz="1400">
              <a:solidFill>
                <a:schemeClr val="bg1"/>
              </a:solidFill>
            </a:endParaRPr>
          </a:p>
          <a:p>
            <a:pPr indent="0" fontAlgn="auto">
              <a:lnSpc>
                <a:spcPct val="130000"/>
              </a:lnSpc>
            </a:pPr>
            <a:r>
              <a:rPr lang="en-US" altLang="zh-CN" sz="1400">
                <a:solidFill>
                  <a:schemeClr val="bg1"/>
                </a:solidFill>
                <a:sym typeface="+mn-ea"/>
              </a:rPr>
              <a:t>|   </a:t>
            </a:r>
            <a:r>
              <a:rPr lang="zh-CN" altLang="en-US" sz="1400">
                <a:solidFill>
                  <a:schemeClr val="bg1"/>
                </a:solidFill>
                <a:sym typeface="+mn-ea"/>
              </a:rPr>
              <a:t>如果冲突</a:t>
            </a:r>
            <a:r>
              <a:rPr lang="en-US" altLang="zh-CN" sz="1400">
                <a:solidFill>
                  <a:schemeClr val="bg1"/>
                </a:solidFill>
                <a:sym typeface="+mn-ea"/>
              </a:rPr>
              <a:t> </a:t>
            </a:r>
            <a:r>
              <a:rPr lang="en-US" altLang="en-US" sz="1400">
                <a:solidFill>
                  <a:schemeClr val="bg1"/>
                </a:solidFill>
                <a:sym typeface="+mn-ea"/>
              </a:rPr>
              <a:t>→</a:t>
            </a:r>
            <a:r>
              <a:rPr lang="en-US" altLang="zh-CN" sz="1400">
                <a:solidFill>
                  <a:schemeClr val="bg1"/>
                </a:solidFill>
                <a:sym typeface="+mn-ea"/>
              </a:rPr>
              <a:t> </a:t>
            </a:r>
            <a:r>
              <a:rPr lang="zh-CN" altLang="en-US" sz="1400">
                <a:solidFill>
                  <a:schemeClr val="bg1"/>
                </a:solidFill>
                <a:sym typeface="+mn-ea"/>
              </a:rPr>
              <a:t>顺链到</a:t>
            </a:r>
            <a:r>
              <a:rPr lang="en-US" altLang="zh-CN" sz="1400">
                <a:solidFill>
                  <a:schemeClr val="bg1"/>
                </a:solidFill>
                <a:sym typeface="+mn-ea"/>
              </a:rPr>
              <a:t> overflow bucket </a:t>
            </a:r>
            <a:endParaRPr lang="en-US" altLang="zh-CN" sz="1400">
              <a:solidFill>
                <a:schemeClr val="bg1"/>
              </a:solidFill>
              <a:sym typeface="+mn-ea"/>
            </a:endParaRPr>
          </a:p>
          <a:p>
            <a:pPr indent="0" fontAlgn="auto">
              <a:lnSpc>
                <a:spcPct val="130000"/>
              </a:lnSpc>
            </a:pPr>
            <a:endParaRPr lang="en-US" altLang="zh-CN" sz="1400">
              <a:solidFill>
                <a:schemeClr val="bg1"/>
              </a:solidFill>
            </a:endParaRPr>
          </a:p>
          <a:p>
            <a:pPr algn="just" fontAlgn="auto">
              <a:lnSpc>
                <a:spcPct val="130000"/>
              </a:lnSpc>
              <a:buClrTx/>
              <a:buSzTx/>
              <a:buFontTx/>
            </a:pPr>
            <a:r>
              <a:rPr lang="en-US" altLang="zh-CN" sz="1400" b="1">
                <a:solidFill>
                  <a:schemeClr val="bg1"/>
                </a:solidFill>
                <a:highlight>
                  <a:srgbClr val="000080"/>
                </a:highlight>
                <a:sym typeface="+mn-ea"/>
              </a:rPr>
              <a:t>| Step 5. 根据 addr_desc 定位 SSD 数据块</a:t>
            </a:r>
            <a:endParaRPr lang="en-US" altLang="zh-CN" sz="1400" b="1">
              <a:solidFill>
                <a:schemeClr val="bg1"/>
              </a:solidFill>
              <a:highlight>
                <a:srgbClr val="000080"/>
              </a:highlight>
            </a:endParaRPr>
          </a:p>
          <a:p>
            <a:pPr indent="0" fontAlgn="auto">
              <a:lnSpc>
                <a:spcPct val="130000"/>
              </a:lnSpc>
            </a:pPr>
            <a:r>
              <a:rPr lang="en-US" altLang="zh-CN" sz="1400">
                <a:solidFill>
                  <a:schemeClr val="bg1"/>
                </a:solidFill>
                <a:sym typeface="+mn-ea"/>
              </a:rPr>
              <a:t>| - page_id = 100, offset = 128 (</a:t>
            </a:r>
            <a:r>
              <a:rPr lang="zh-CN" altLang="en-US" sz="1400">
                <a:solidFill>
                  <a:schemeClr val="bg1"/>
                </a:solidFill>
                <a:sym typeface="+mn-ea"/>
              </a:rPr>
              <a:t>示例</a:t>
            </a:r>
            <a:r>
              <a:rPr lang="en-US" altLang="zh-CN" sz="1400">
                <a:solidFill>
                  <a:schemeClr val="bg1"/>
                </a:solidFill>
                <a:sym typeface="+mn-ea"/>
              </a:rPr>
              <a:t>) </a:t>
            </a:r>
            <a:endParaRPr lang="en-US" altLang="zh-CN" sz="1400">
              <a:solidFill>
                <a:schemeClr val="bg1"/>
              </a:solidFill>
            </a:endParaRPr>
          </a:p>
          <a:p>
            <a:pPr indent="0" fontAlgn="auto">
              <a:lnSpc>
                <a:spcPct val="130000"/>
              </a:lnSpc>
            </a:pPr>
            <a:r>
              <a:rPr lang="en-US" altLang="zh-CN" sz="1400">
                <a:solidFill>
                  <a:schemeClr val="bg1"/>
                </a:solidFill>
                <a:sym typeface="+mn-ea"/>
              </a:rPr>
              <a:t>| - </a:t>
            </a:r>
            <a:r>
              <a:rPr lang="zh-CN" altLang="en-US" sz="1400">
                <a:solidFill>
                  <a:schemeClr val="bg1"/>
                </a:solidFill>
                <a:sym typeface="+mn-ea"/>
              </a:rPr>
              <a:t>发起</a:t>
            </a:r>
            <a:r>
              <a:rPr lang="en-US" altLang="zh-CN" sz="1400">
                <a:solidFill>
                  <a:schemeClr val="bg1"/>
                </a:solidFill>
                <a:sym typeface="+mn-ea"/>
              </a:rPr>
              <a:t> SSD </a:t>
            </a:r>
            <a:r>
              <a:rPr lang="zh-CN" altLang="en-US" sz="1400">
                <a:solidFill>
                  <a:schemeClr val="bg1"/>
                </a:solidFill>
                <a:sym typeface="+mn-ea"/>
              </a:rPr>
              <a:t>读取</a:t>
            </a:r>
            <a:r>
              <a:rPr lang="en-US" altLang="zh-CN" sz="1400">
                <a:solidFill>
                  <a:schemeClr val="bg1"/>
                </a:solidFill>
                <a:sym typeface="+mn-ea"/>
              </a:rPr>
              <a:t> (io_uring / direct read)</a:t>
            </a:r>
            <a:endParaRPr lang="en-US" altLang="zh-CN" sz="1400">
              <a:solidFill>
                <a:schemeClr val="bg1"/>
              </a:solidFill>
              <a:sym typeface="+mn-ea"/>
            </a:endParaRPr>
          </a:p>
          <a:p>
            <a:pPr indent="0" fontAlgn="auto">
              <a:lnSpc>
                <a:spcPct val="130000"/>
              </a:lnSpc>
            </a:pPr>
            <a:endParaRPr lang="en-US" altLang="zh-CN" sz="1400">
              <a:solidFill>
                <a:schemeClr val="bg1"/>
              </a:solidFill>
            </a:endParaRPr>
          </a:p>
          <a:p>
            <a:pPr algn="just" fontAlgn="auto">
              <a:lnSpc>
                <a:spcPct val="130000"/>
              </a:lnSpc>
              <a:buClrTx/>
              <a:buSzTx/>
              <a:buFontTx/>
            </a:pPr>
            <a:r>
              <a:rPr lang="en-US" altLang="zh-CN" sz="1400" b="1">
                <a:solidFill>
                  <a:schemeClr val="bg1"/>
                </a:solidFill>
                <a:highlight>
                  <a:srgbClr val="000080"/>
                </a:highlight>
                <a:sym typeface="+mn-ea"/>
              </a:rPr>
              <a:t>| Step 6. 读取目标 Data Block </a:t>
            </a:r>
            <a:endParaRPr lang="en-US" altLang="zh-CN" sz="1400" b="1">
              <a:solidFill>
                <a:schemeClr val="bg1"/>
              </a:solidFill>
              <a:highlight>
                <a:srgbClr val="000080"/>
              </a:highlight>
            </a:endParaRPr>
          </a:p>
          <a:p>
            <a:pPr indent="0" fontAlgn="auto">
              <a:lnSpc>
                <a:spcPct val="130000"/>
              </a:lnSpc>
            </a:pPr>
            <a:r>
              <a:rPr lang="en-US" altLang="zh-CN" sz="1400">
                <a:solidFill>
                  <a:schemeClr val="bg1"/>
                </a:solidFill>
                <a:sym typeface="+mn-ea"/>
              </a:rPr>
              <a:t>| - </a:t>
            </a:r>
            <a:r>
              <a:rPr lang="zh-CN" altLang="en-US" sz="1400">
                <a:solidFill>
                  <a:schemeClr val="bg1"/>
                </a:solidFill>
                <a:sym typeface="+mn-ea"/>
              </a:rPr>
              <a:t>载入</a:t>
            </a:r>
            <a:r>
              <a:rPr lang="en-US" altLang="zh-CN" sz="1400">
                <a:solidFill>
                  <a:schemeClr val="bg1"/>
                </a:solidFill>
                <a:sym typeface="+mn-ea"/>
              </a:rPr>
              <a:t> page=100 </a:t>
            </a:r>
            <a:r>
              <a:rPr lang="zh-CN" altLang="en-US" sz="1400">
                <a:solidFill>
                  <a:schemeClr val="bg1"/>
                </a:solidFill>
                <a:sym typeface="+mn-ea"/>
              </a:rPr>
              <a:t>的</a:t>
            </a:r>
            <a:r>
              <a:rPr lang="en-US" altLang="zh-CN" sz="1400">
                <a:solidFill>
                  <a:schemeClr val="bg1"/>
                </a:solidFill>
                <a:sym typeface="+mn-ea"/>
              </a:rPr>
              <a:t> 4KB </a:t>
            </a:r>
            <a:r>
              <a:rPr lang="zh-CN" altLang="en-US" sz="1400">
                <a:solidFill>
                  <a:schemeClr val="bg1"/>
                </a:solidFill>
                <a:sym typeface="+mn-ea"/>
              </a:rPr>
              <a:t>数据块</a:t>
            </a:r>
            <a:endParaRPr lang="en-US" altLang="zh-CN" sz="1400">
              <a:solidFill>
                <a:schemeClr val="bg1"/>
              </a:solidFill>
            </a:endParaRPr>
          </a:p>
          <a:p>
            <a:pPr indent="0" fontAlgn="auto">
              <a:lnSpc>
                <a:spcPct val="130000"/>
              </a:lnSpc>
            </a:pPr>
            <a:r>
              <a:rPr lang="en-US" altLang="zh-CN" sz="1400">
                <a:solidFill>
                  <a:schemeClr val="bg1"/>
                </a:solidFill>
                <a:sym typeface="+mn-ea"/>
              </a:rPr>
              <a:t>| - </a:t>
            </a:r>
            <a:r>
              <a:rPr lang="zh-CN" altLang="en-US" sz="1400">
                <a:solidFill>
                  <a:schemeClr val="bg1"/>
                </a:solidFill>
                <a:sym typeface="+mn-ea"/>
              </a:rPr>
              <a:t>在</a:t>
            </a:r>
            <a:r>
              <a:rPr lang="en-US" altLang="zh-CN" sz="1400">
                <a:solidFill>
                  <a:schemeClr val="bg1"/>
                </a:solidFill>
                <a:sym typeface="+mn-ea"/>
              </a:rPr>
              <a:t> offset=128 </a:t>
            </a:r>
            <a:r>
              <a:rPr lang="zh-CN" altLang="en-US" sz="1400">
                <a:solidFill>
                  <a:schemeClr val="bg1"/>
                </a:solidFill>
                <a:sym typeface="+mn-ea"/>
              </a:rPr>
              <a:t>位置找到目标元数据</a:t>
            </a:r>
            <a:r>
              <a:rPr lang="en-US" altLang="zh-CN" sz="1400">
                <a:solidFill>
                  <a:schemeClr val="bg1"/>
                </a:solidFill>
                <a:sym typeface="+mn-ea"/>
              </a:rPr>
              <a:t> (256B) </a:t>
            </a:r>
            <a:endParaRPr lang="en-US" altLang="zh-CN" sz="1400">
              <a:solidFill>
                <a:schemeClr val="bg1"/>
              </a:solidFill>
              <a:sym typeface="+mn-ea"/>
            </a:endParaRPr>
          </a:p>
          <a:p>
            <a:pPr indent="0" fontAlgn="auto">
              <a:lnSpc>
                <a:spcPct val="130000"/>
              </a:lnSpc>
            </a:pPr>
            <a:endParaRPr lang="en-US" altLang="zh-CN" sz="1400">
              <a:solidFill>
                <a:schemeClr val="bg1"/>
              </a:solidFill>
            </a:endParaRPr>
          </a:p>
          <a:p>
            <a:pPr algn="just" fontAlgn="auto">
              <a:lnSpc>
                <a:spcPct val="130000"/>
              </a:lnSpc>
              <a:buClrTx/>
              <a:buSzTx/>
              <a:buFontTx/>
            </a:pPr>
            <a:r>
              <a:rPr lang="en-US" altLang="zh-CN" sz="1400" b="1">
                <a:solidFill>
                  <a:schemeClr val="bg1"/>
                </a:solidFill>
                <a:highlight>
                  <a:srgbClr val="000080"/>
                </a:highlight>
                <a:sym typeface="+mn-ea"/>
              </a:rPr>
              <a:t>| Step 7. 返回 value</a:t>
            </a:r>
            <a:endParaRPr lang="en-US" altLang="zh-CN" sz="1400" b="1">
              <a:solidFill>
                <a:schemeClr val="bg1"/>
              </a:solidFill>
              <a:highlight>
                <a:srgbClr val="000080"/>
              </a:highlight>
              <a:sym typeface="+mn-ea"/>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3 拷贝"/>
          <p:cNvPicPr>
            <a:picLocks noChangeAspect="1"/>
          </p:cNvPicPr>
          <p:nvPr/>
        </p:nvPicPr>
        <p:blipFill>
          <a:blip r:embed="rId1"/>
          <a:stretch>
            <a:fillRect/>
          </a:stretch>
        </p:blipFill>
        <p:spPr>
          <a:xfrm>
            <a:off x="0" y="0"/>
            <a:ext cx="12192000" cy="6858000"/>
          </a:xfrm>
          <a:prstGeom prst="rect">
            <a:avLst/>
          </a:prstGeom>
        </p:spPr>
      </p:pic>
      <p:sp>
        <p:nvSpPr>
          <p:cNvPr id="4" name="标题"/>
          <p:cNvSpPr>
            <a:spLocks noGrp="1"/>
          </p:cNvSpPr>
          <p:nvPr>
            <p:ph type="title"/>
            <p:custDataLst>
              <p:tags r:id="rId2"/>
            </p:custDataLst>
          </p:nvPr>
        </p:nvSpPr>
        <p:spPr/>
        <p:txBody>
          <a:bodyPr wrap="square">
            <a:normAutofit/>
          </a:bodyPr>
          <a:lstStyle/>
          <a:p>
            <a:r>
              <a:rPr lang="zh-CN" altLang="en-US" dirty="0"/>
              <a:t>动态块链和</a:t>
            </a:r>
            <a:r>
              <a:rPr lang="en-US" altLang="zh-CN" dirty="0"/>
              <a:t>PhatKV</a:t>
            </a:r>
            <a:r>
              <a:rPr lang="zh-CN" altLang="en-US" dirty="0"/>
              <a:t>的核心区别</a:t>
            </a:r>
            <a:endParaRPr lang="zh-CN" altLang="en-US" dirty="0"/>
          </a:p>
        </p:txBody>
      </p:sp>
      <p:sp>
        <p:nvSpPr>
          <p:cNvPr id="6" name="节编号"/>
          <p:cNvSpPr>
            <a:spLocks noGrp="1"/>
          </p:cNvSpPr>
          <p:nvPr>
            <p:ph type="body" sz="quarter" idx="13"/>
            <p:custDataLst>
              <p:tags r:id="rId3"/>
            </p:custDataLst>
          </p:nvPr>
        </p:nvSpPr>
        <p:spPr/>
        <p:txBody>
          <a:bodyPr wrap="square">
            <a:normAutofit/>
          </a:bodyPr>
          <a:lstStyle/>
          <a:p>
            <a:r>
              <a:rPr lang="en-US" altLang="zh-CN" dirty="0"/>
              <a:t>02</a:t>
            </a:r>
            <a:endParaRPr lang="en-US" altLang="zh-CN" dirty="0"/>
          </a:p>
        </p:txBody>
      </p:sp>
      <p:sp>
        <p:nvSpPr>
          <p:cNvPr id="13" name="矩形 12"/>
          <p:cNvSpPr/>
          <p:nvPr/>
        </p:nvSpPr>
        <p:spPr>
          <a:xfrm flipV="1">
            <a:off x="5664200" y="3241675"/>
            <a:ext cx="707390" cy="762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动态块链和</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PhatKV</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的核心区别</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a:p>
            <a:pPr>
              <a:lnSpc>
                <a:spcPts val="2600"/>
              </a:lnSpc>
            </a:pP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sp>
        <p:nvSpPr>
          <p:cNvPr id="2" name="文本框 1"/>
          <p:cNvSpPr txBox="1"/>
          <p:nvPr/>
        </p:nvSpPr>
        <p:spPr>
          <a:xfrm>
            <a:off x="799465" y="2063115"/>
            <a:ext cx="10513695" cy="4246245"/>
          </a:xfrm>
          <a:prstGeom prst="rect">
            <a:avLst/>
          </a:prstGeom>
          <a:noFill/>
        </p:spPr>
        <p:txBody>
          <a:bodyPr wrap="square" rtlCol="0" anchor="t">
            <a:spAutoFit/>
          </a:bodyPr>
          <a:p>
            <a:pPr indent="0" fontAlgn="auto">
              <a:lnSpc>
                <a:spcPct val="150000"/>
              </a:lnSpc>
            </a:pPr>
            <a:r>
              <a:rPr lang="en-US" altLang="zh-CN" sz="2000">
                <a:solidFill>
                  <a:schemeClr val="bg1"/>
                </a:solidFill>
                <a:sym typeface="+mn-ea"/>
              </a:rPr>
              <a:t>1. </a:t>
            </a:r>
            <a:r>
              <a:rPr lang="zh-CN" altLang="en-US" sz="2000">
                <a:solidFill>
                  <a:schemeClr val="bg1"/>
                </a:solidFill>
                <a:sym typeface="+mn-ea"/>
              </a:rPr>
              <a:t>单文件创建（点查写入）</a:t>
            </a:r>
            <a:endParaRPr lang="en-US" altLang="zh-CN" sz="2000">
              <a:solidFill>
                <a:schemeClr val="bg1"/>
              </a:solidFill>
              <a:sym typeface="+mn-ea"/>
            </a:endParaRPr>
          </a:p>
          <a:p>
            <a:pPr indent="0" fontAlgn="auto">
              <a:lnSpc>
                <a:spcPct val="150000"/>
              </a:lnSpc>
            </a:pPr>
            <a:r>
              <a:rPr lang="en-US" altLang="zh-CN" sz="2000">
                <a:solidFill>
                  <a:schemeClr val="bg1"/>
                </a:solidFill>
                <a:sym typeface="+mn-ea"/>
              </a:rPr>
              <a:t>LSM-tree</a:t>
            </a:r>
            <a:r>
              <a:rPr lang="zh-CN" altLang="en-US" sz="2000">
                <a:solidFill>
                  <a:schemeClr val="bg1"/>
                </a:solidFill>
                <a:sym typeface="+mn-ea"/>
              </a:rPr>
              <a:t>：</a:t>
            </a:r>
            <a:endParaRPr lang="en-US" altLang="zh-CN" sz="2000">
              <a:solidFill>
                <a:schemeClr val="bg1"/>
              </a:solidFill>
              <a:sym typeface="+mn-ea"/>
            </a:endParaRPr>
          </a:p>
          <a:p>
            <a:pPr indent="0" fontAlgn="auto">
              <a:lnSpc>
                <a:spcPct val="150000"/>
              </a:lnSpc>
            </a:pPr>
            <a:r>
              <a:rPr lang="zh-CN" altLang="en-US" sz="2000">
                <a:solidFill>
                  <a:schemeClr val="bg1"/>
                </a:solidFill>
                <a:sym typeface="+mn-ea"/>
              </a:rPr>
              <a:t>写入过程：写</a:t>
            </a:r>
            <a:r>
              <a:rPr lang="en-US" altLang="zh-CN" sz="2000">
                <a:solidFill>
                  <a:schemeClr val="bg1"/>
                </a:solidFill>
                <a:sym typeface="+mn-ea"/>
              </a:rPr>
              <a:t> WAL </a:t>
            </a:r>
            <a:r>
              <a:rPr lang="en-US" altLang="en-US" sz="2000">
                <a:solidFill>
                  <a:schemeClr val="bg1"/>
                </a:solidFill>
                <a:sym typeface="+mn-ea"/>
              </a:rPr>
              <a:t>→</a:t>
            </a:r>
            <a:r>
              <a:rPr lang="en-US" altLang="zh-CN" sz="2000">
                <a:solidFill>
                  <a:schemeClr val="bg1"/>
                </a:solidFill>
                <a:sym typeface="+mn-ea"/>
              </a:rPr>
              <a:t> </a:t>
            </a:r>
            <a:r>
              <a:rPr lang="zh-CN" altLang="en-US" sz="2000">
                <a:solidFill>
                  <a:schemeClr val="bg1"/>
                </a:solidFill>
                <a:sym typeface="+mn-ea"/>
              </a:rPr>
              <a:t>写入</a:t>
            </a:r>
            <a:r>
              <a:rPr lang="en-US" altLang="zh-CN" sz="2000">
                <a:solidFill>
                  <a:schemeClr val="bg1"/>
                </a:solidFill>
                <a:sym typeface="+mn-ea"/>
              </a:rPr>
              <a:t> MemTable</a:t>
            </a:r>
            <a:r>
              <a:rPr lang="zh-CN" altLang="en-US" sz="2000">
                <a:solidFill>
                  <a:schemeClr val="bg1"/>
                </a:solidFill>
                <a:sym typeface="+mn-ea"/>
              </a:rPr>
              <a:t>（跳表）</a:t>
            </a:r>
            <a:r>
              <a:rPr lang="en-US" altLang="zh-CN" sz="2000">
                <a:solidFill>
                  <a:schemeClr val="bg1"/>
                </a:solidFill>
                <a:sym typeface="+mn-ea"/>
              </a:rPr>
              <a:t> </a:t>
            </a:r>
            <a:r>
              <a:rPr lang="en-US" altLang="en-US" sz="2000">
                <a:solidFill>
                  <a:schemeClr val="bg1"/>
                </a:solidFill>
                <a:sym typeface="+mn-ea"/>
              </a:rPr>
              <a:t>→</a:t>
            </a:r>
            <a:r>
              <a:rPr lang="en-US" altLang="zh-CN" sz="2000">
                <a:solidFill>
                  <a:schemeClr val="bg1"/>
                </a:solidFill>
                <a:sym typeface="+mn-ea"/>
              </a:rPr>
              <a:t> flush </a:t>
            </a:r>
            <a:r>
              <a:rPr lang="zh-CN" altLang="en-US" sz="2000">
                <a:solidFill>
                  <a:schemeClr val="bg1"/>
                </a:solidFill>
                <a:sym typeface="+mn-ea"/>
              </a:rPr>
              <a:t>到</a:t>
            </a:r>
            <a:r>
              <a:rPr lang="en-US" altLang="zh-CN" sz="2000">
                <a:solidFill>
                  <a:schemeClr val="bg1"/>
                </a:solidFill>
                <a:sym typeface="+mn-ea"/>
              </a:rPr>
              <a:t> SSTable </a:t>
            </a:r>
            <a:r>
              <a:rPr lang="en-US" altLang="en-US" sz="2000">
                <a:solidFill>
                  <a:schemeClr val="bg1"/>
                </a:solidFill>
                <a:sym typeface="+mn-ea"/>
              </a:rPr>
              <a:t>→</a:t>
            </a:r>
            <a:r>
              <a:rPr lang="en-US" altLang="zh-CN" sz="2000">
                <a:solidFill>
                  <a:schemeClr val="bg1"/>
                </a:solidFill>
                <a:sym typeface="+mn-ea"/>
              </a:rPr>
              <a:t> </a:t>
            </a:r>
            <a:r>
              <a:rPr lang="zh-CN" altLang="en-US" sz="2000">
                <a:solidFill>
                  <a:schemeClr val="bg1"/>
                </a:solidFill>
                <a:sym typeface="+mn-ea"/>
              </a:rPr>
              <a:t>后续</a:t>
            </a:r>
            <a:r>
              <a:rPr lang="en-US" altLang="zh-CN" sz="2000">
                <a:solidFill>
                  <a:schemeClr val="bg1"/>
                </a:solidFill>
                <a:sym typeface="+mn-ea"/>
              </a:rPr>
              <a:t> compaction</a:t>
            </a:r>
            <a:r>
              <a:rPr lang="zh-CN" altLang="en-US" sz="2000">
                <a:solidFill>
                  <a:schemeClr val="bg1"/>
                </a:solidFill>
                <a:sym typeface="+mn-ea"/>
              </a:rPr>
              <a:t>。</a:t>
            </a:r>
            <a:endParaRPr lang="en-US" altLang="zh-CN" sz="2000">
              <a:solidFill>
                <a:schemeClr val="bg1"/>
              </a:solidFill>
              <a:sym typeface="+mn-ea"/>
            </a:endParaRPr>
          </a:p>
          <a:p>
            <a:pPr indent="0" fontAlgn="auto">
              <a:lnSpc>
                <a:spcPct val="150000"/>
              </a:lnSpc>
            </a:pPr>
            <a:r>
              <a:rPr lang="zh-CN" altLang="en-US" sz="2000">
                <a:solidFill>
                  <a:schemeClr val="bg1"/>
                </a:solidFill>
                <a:sym typeface="+mn-ea"/>
              </a:rPr>
              <a:t>点查写入延迟较低，但写放大较大（</a:t>
            </a:r>
            <a:r>
              <a:rPr lang="en-US" altLang="zh-CN" sz="2000">
                <a:solidFill>
                  <a:schemeClr val="bg1"/>
                </a:solidFill>
                <a:sym typeface="+mn-ea"/>
              </a:rPr>
              <a:t>flush+compaction</a:t>
            </a:r>
            <a:r>
              <a:rPr lang="zh-CN" altLang="en-US" sz="2000">
                <a:solidFill>
                  <a:schemeClr val="bg1"/>
                </a:solidFill>
                <a:sym typeface="+mn-ea"/>
              </a:rPr>
              <a:t>）。</a:t>
            </a:r>
            <a:endParaRPr lang="en-US" altLang="zh-CN" sz="2000">
              <a:solidFill>
                <a:schemeClr val="bg1"/>
              </a:solidFill>
              <a:sym typeface="+mn-ea"/>
            </a:endParaRPr>
          </a:p>
          <a:p>
            <a:pPr indent="0" fontAlgn="auto">
              <a:lnSpc>
                <a:spcPct val="150000"/>
              </a:lnSpc>
            </a:pPr>
            <a:r>
              <a:rPr lang="en-US" altLang="zh-CN" sz="2000">
                <a:solidFill>
                  <a:schemeClr val="bg1"/>
                </a:solidFill>
                <a:sym typeface="+mn-ea"/>
              </a:rPr>
              <a:t>PhatKV</a:t>
            </a:r>
            <a:r>
              <a:rPr lang="zh-CN" altLang="en-US" sz="2000">
                <a:solidFill>
                  <a:schemeClr val="bg1"/>
                </a:solidFill>
                <a:sym typeface="+mn-ea"/>
              </a:rPr>
              <a:t>：</a:t>
            </a:r>
            <a:endParaRPr lang="en-US" altLang="zh-CN" sz="2000">
              <a:solidFill>
                <a:schemeClr val="bg1"/>
              </a:solidFill>
              <a:sym typeface="+mn-ea"/>
            </a:endParaRPr>
          </a:p>
          <a:p>
            <a:pPr indent="0" fontAlgn="auto">
              <a:lnSpc>
                <a:spcPct val="150000"/>
              </a:lnSpc>
            </a:pPr>
            <a:r>
              <a:rPr lang="zh-CN" altLang="en-US" sz="2000">
                <a:solidFill>
                  <a:schemeClr val="bg1"/>
                </a:solidFill>
                <a:sym typeface="+mn-ea"/>
              </a:rPr>
              <a:t>写</a:t>
            </a:r>
            <a:r>
              <a:rPr lang="en-US" altLang="zh-CN" sz="2000">
                <a:solidFill>
                  <a:schemeClr val="bg1"/>
                </a:solidFill>
                <a:sym typeface="+mn-ea"/>
              </a:rPr>
              <a:t> WAL </a:t>
            </a:r>
            <a:r>
              <a:rPr lang="en-US" altLang="en-US" sz="2000">
                <a:solidFill>
                  <a:schemeClr val="bg1"/>
                </a:solidFill>
                <a:sym typeface="+mn-ea"/>
              </a:rPr>
              <a:t>→</a:t>
            </a:r>
            <a:r>
              <a:rPr lang="en-US" altLang="zh-CN" sz="2000">
                <a:solidFill>
                  <a:schemeClr val="bg1"/>
                </a:solidFill>
                <a:sym typeface="+mn-ea"/>
              </a:rPr>
              <a:t> </a:t>
            </a:r>
            <a:r>
              <a:rPr lang="zh-CN" altLang="en-US" sz="2000">
                <a:solidFill>
                  <a:schemeClr val="bg1"/>
                </a:solidFill>
                <a:sym typeface="+mn-ea"/>
              </a:rPr>
              <a:t>内存聚合</a:t>
            </a:r>
            <a:r>
              <a:rPr lang="en-US" altLang="zh-CN" sz="2000">
                <a:solidFill>
                  <a:schemeClr val="bg1"/>
                </a:solidFill>
                <a:sym typeface="+mn-ea"/>
              </a:rPr>
              <a:t> buffer</a:t>
            </a:r>
            <a:r>
              <a:rPr lang="zh-CN" altLang="en-US" sz="2000">
                <a:solidFill>
                  <a:schemeClr val="bg1"/>
                </a:solidFill>
                <a:sym typeface="+mn-ea"/>
              </a:rPr>
              <a:t>（按</a:t>
            </a:r>
            <a:r>
              <a:rPr lang="en-US" altLang="zh-CN" sz="2000">
                <a:solidFill>
                  <a:schemeClr val="bg1"/>
                </a:solidFill>
                <a:sym typeface="+mn-ea"/>
              </a:rPr>
              <a:t> pinode </a:t>
            </a:r>
            <a:r>
              <a:rPr lang="zh-CN" altLang="en-US" sz="2000">
                <a:solidFill>
                  <a:schemeClr val="bg1"/>
                </a:solidFill>
                <a:sym typeface="+mn-ea"/>
              </a:rPr>
              <a:t>聚合）</a:t>
            </a:r>
            <a:r>
              <a:rPr lang="en-US" altLang="zh-CN" sz="2000">
                <a:solidFill>
                  <a:schemeClr val="bg1"/>
                </a:solidFill>
                <a:sym typeface="+mn-ea"/>
              </a:rPr>
              <a:t> </a:t>
            </a:r>
            <a:r>
              <a:rPr lang="en-US" altLang="en-US" sz="2000">
                <a:solidFill>
                  <a:schemeClr val="bg1"/>
                </a:solidFill>
                <a:sym typeface="+mn-ea"/>
              </a:rPr>
              <a:t>→</a:t>
            </a:r>
            <a:r>
              <a:rPr lang="en-US" altLang="zh-CN" sz="2000">
                <a:solidFill>
                  <a:schemeClr val="bg1"/>
                </a:solidFill>
                <a:sym typeface="+mn-ea"/>
              </a:rPr>
              <a:t> </a:t>
            </a:r>
            <a:r>
              <a:rPr lang="zh-CN" altLang="en-US" sz="2000">
                <a:solidFill>
                  <a:schemeClr val="bg1"/>
                </a:solidFill>
                <a:sym typeface="+mn-ea"/>
              </a:rPr>
              <a:t>达到阈值打包</a:t>
            </a:r>
            <a:r>
              <a:rPr lang="en-US" altLang="zh-CN" sz="2000">
                <a:solidFill>
                  <a:schemeClr val="bg1"/>
                </a:solidFill>
                <a:sym typeface="+mn-ea"/>
              </a:rPr>
              <a:t> 4KB block </a:t>
            </a:r>
            <a:r>
              <a:rPr lang="en-US" altLang="en-US" sz="2000">
                <a:solidFill>
                  <a:schemeClr val="bg1"/>
                </a:solidFill>
                <a:sym typeface="+mn-ea"/>
              </a:rPr>
              <a:t>→</a:t>
            </a:r>
            <a:r>
              <a:rPr lang="en-US" altLang="zh-CN" sz="2000">
                <a:solidFill>
                  <a:schemeClr val="bg1"/>
                </a:solidFill>
                <a:sym typeface="+mn-ea"/>
              </a:rPr>
              <a:t> SSD</a:t>
            </a:r>
            <a:r>
              <a:rPr lang="zh-CN" altLang="en-US" sz="2000">
                <a:solidFill>
                  <a:schemeClr val="bg1"/>
                </a:solidFill>
                <a:sym typeface="+mn-ea"/>
              </a:rPr>
              <a:t>。</a:t>
            </a:r>
            <a:endParaRPr lang="en-US" altLang="zh-CN" sz="2000">
              <a:solidFill>
                <a:schemeClr val="bg1"/>
              </a:solidFill>
              <a:sym typeface="+mn-ea"/>
            </a:endParaRPr>
          </a:p>
          <a:p>
            <a:pPr indent="0" fontAlgn="auto">
              <a:lnSpc>
                <a:spcPct val="150000"/>
              </a:lnSpc>
            </a:pPr>
            <a:r>
              <a:rPr lang="zh-CN" altLang="en-US" sz="2000">
                <a:solidFill>
                  <a:schemeClr val="bg1"/>
                </a:solidFill>
                <a:sym typeface="+mn-ea"/>
              </a:rPr>
              <a:t>由于不需要全局排序</a:t>
            </a:r>
            <a:r>
              <a:rPr lang="en-US" altLang="zh-CN" sz="2000">
                <a:solidFill>
                  <a:schemeClr val="bg1"/>
                </a:solidFill>
                <a:sym typeface="+mn-ea"/>
              </a:rPr>
              <a:t>/compaction</a:t>
            </a:r>
            <a:r>
              <a:rPr lang="zh-CN" altLang="en-US" sz="2000">
                <a:solidFill>
                  <a:schemeClr val="bg1"/>
                </a:solidFill>
                <a:sym typeface="+mn-ea"/>
              </a:rPr>
              <a:t>，单点写会等到聚合触发，延迟可能比</a:t>
            </a:r>
            <a:r>
              <a:rPr lang="en-US" altLang="zh-CN" sz="2000">
                <a:solidFill>
                  <a:schemeClr val="bg1"/>
                </a:solidFill>
                <a:sym typeface="+mn-ea"/>
              </a:rPr>
              <a:t> LSM-tree </a:t>
            </a:r>
            <a:r>
              <a:rPr lang="zh-CN" altLang="en-US" sz="2000">
                <a:solidFill>
                  <a:schemeClr val="bg1"/>
                </a:solidFill>
                <a:sym typeface="+mn-ea"/>
              </a:rPr>
              <a:t>稍高（取决于</a:t>
            </a:r>
            <a:r>
              <a:rPr lang="en-US" altLang="zh-CN" sz="2000">
                <a:solidFill>
                  <a:schemeClr val="bg1"/>
                </a:solidFill>
                <a:sym typeface="+mn-ea"/>
              </a:rPr>
              <a:t> ack </a:t>
            </a:r>
            <a:r>
              <a:rPr lang="zh-CN" altLang="en-US" sz="2000">
                <a:solidFill>
                  <a:schemeClr val="bg1"/>
                </a:solidFill>
                <a:sym typeface="+mn-ea"/>
              </a:rPr>
              <a:t>策略）。</a:t>
            </a:r>
            <a:endParaRPr lang="en-US" altLang="zh-CN" sz="2000">
              <a:solidFill>
                <a:schemeClr val="bg1"/>
              </a:solidFill>
              <a:sym typeface="+mn-ea"/>
            </a:endParaRPr>
          </a:p>
          <a:p>
            <a:pPr indent="0" fontAlgn="auto">
              <a:lnSpc>
                <a:spcPct val="150000"/>
              </a:lnSpc>
            </a:pPr>
            <a:r>
              <a:rPr lang="zh-CN" altLang="en-US" sz="2000">
                <a:solidFill>
                  <a:schemeClr val="bg1"/>
                </a:solidFill>
                <a:sym typeface="+mn-ea"/>
              </a:rPr>
              <a:t>结论：</a:t>
            </a:r>
            <a:r>
              <a:rPr lang="en-US" altLang="zh-CN" sz="2000">
                <a:solidFill>
                  <a:schemeClr val="bg1"/>
                </a:solidFill>
                <a:sym typeface="+mn-ea"/>
              </a:rPr>
              <a:t>LSM-tree </a:t>
            </a:r>
            <a:r>
              <a:rPr lang="zh-CN" altLang="en-US" sz="2000">
                <a:solidFill>
                  <a:schemeClr val="bg1"/>
                </a:solidFill>
                <a:sym typeface="+mn-ea"/>
              </a:rPr>
              <a:t>在单文件点写的延迟更低；</a:t>
            </a:r>
            <a:r>
              <a:rPr lang="en-US" altLang="zh-CN" sz="2000">
                <a:solidFill>
                  <a:schemeClr val="bg1"/>
                </a:solidFill>
                <a:sym typeface="+mn-ea"/>
              </a:rPr>
              <a:t>PhatKV </a:t>
            </a:r>
            <a:r>
              <a:rPr lang="zh-CN" altLang="en-US" sz="2000">
                <a:solidFill>
                  <a:schemeClr val="bg1"/>
                </a:solidFill>
                <a:sym typeface="+mn-ea"/>
              </a:rPr>
              <a:t>更适合吞吐导向的批量写。</a:t>
            </a:r>
            <a:endParaRPr lang="zh-CN" altLang="en-US" sz="2000">
              <a:solidFill>
                <a:schemeClr val="bg1"/>
              </a:solidFill>
              <a:sym typeface="+mn-ea"/>
            </a:endParaRP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3 拷贝"/>
          <p:cNvPicPr>
            <a:picLocks noChangeAspect="1"/>
          </p:cNvPicPr>
          <p:nvPr/>
        </p:nvPicPr>
        <p:blipFill>
          <a:blip r:embed="rId1"/>
          <a:stretch>
            <a:fillRect/>
          </a:stretch>
        </p:blipFill>
        <p:spPr>
          <a:xfrm>
            <a:off x="0" y="0"/>
            <a:ext cx="12192000" cy="6858000"/>
          </a:xfrm>
          <a:prstGeom prst="rect">
            <a:avLst/>
          </a:prstGeom>
        </p:spPr>
      </p:pic>
      <p:sp>
        <p:nvSpPr>
          <p:cNvPr id="4" name="标题"/>
          <p:cNvSpPr>
            <a:spLocks noGrp="1"/>
          </p:cNvSpPr>
          <p:nvPr>
            <p:ph type="title"/>
            <p:custDataLst>
              <p:tags r:id="rId2"/>
            </p:custDataLst>
          </p:nvPr>
        </p:nvSpPr>
        <p:spPr/>
        <p:txBody>
          <a:bodyPr wrap="square">
            <a:normAutofit/>
          </a:bodyPr>
          <a:lstStyle/>
          <a:p>
            <a:r>
              <a:rPr lang="en-US" altLang="zh-CN" dirty="0"/>
              <a:t>PhatKV</a:t>
            </a:r>
            <a:r>
              <a:rPr lang="zh-CN" altLang="en-US" dirty="0"/>
              <a:t>如何</a:t>
            </a:r>
            <a:r>
              <a:rPr lang="zh-CN" altLang="en-US" dirty="0"/>
              <a:t>扩容</a:t>
            </a:r>
            <a:endParaRPr lang="zh-CN" altLang="en-US" dirty="0"/>
          </a:p>
        </p:txBody>
      </p:sp>
      <p:sp>
        <p:nvSpPr>
          <p:cNvPr id="6" name="节编号"/>
          <p:cNvSpPr>
            <a:spLocks noGrp="1"/>
          </p:cNvSpPr>
          <p:nvPr>
            <p:ph type="body" sz="quarter" idx="13"/>
            <p:custDataLst>
              <p:tags r:id="rId3"/>
            </p:custDataLst>
          </p:nvPr>
        </p:nvSpPr>
        <p:spPr/>
        <p:txBody>
          <a:bodyPr wrap="square">
            <a:normAutofit/>
          </a:bodyPr>
          <a:lstStyle/>
          <a:p>
            <a:r>
              <a:rPr lang="en-US" altLang="zh-CN" dirty="0"/>
              <a:t>03</a:t>
            </a:r>
            <a:endParaRPr lang="en-US" altLang="zh-CN" dirty="0"/>
          </a:p>
        </p:txBody>
      </p:sp>
      <p:sp>
        <p:nvSpPr>
          <p:cNvPr id="13" name="矩形 12"/>
          <p:cNvSpPr/>
          <p:nvPr/>
        </p:nvSpPr>
        <p:spPr>
          <a:xfrm flipV="1">
            <a:off x="5664200" y="3241675"/>
            <a:ext cx="707390" cy="762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PhatKV</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如何扩容（对同一目录写入大量</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元数据）</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pic>
        <p:nvPicPr>
          <p:cNvPr id="2" name="图片 1"/>
          <p:cNvPicPr>
            <a:picLocks noChangeAspect="1"/>
          </p:cNvPicPr>
          <p:nvPr/>
        </p:nvPicPr>
        <p:blipFill>
          <a:blip r:embed="rId3"/>
          <a:stretch>
            <a:fillRect/>
          </a:stretch>
        </p:blipFill>
        <p:spPr>
          <a:xfrm>
            <a:off x="7466965" y="2409190"/>
            <a:ext cx="4365625" cy="1804035"/>
          </a:xfrm>
          <a:prstGeom prst="rect">
            <a:avLst/>
          </a:prstGeom>
        </p:spPr>
      </p:pic>
      <p:sp>
        <p:nvSpPr>
          <p:cNvPr id="4" name="文本框 3"/>
          <p:cNvSpPr txBox="1"/>
          <p:nvPr/>
        </p:nvSpPr>
        <p:spPr>
          <a:xfrm>
            <a:off x="799465" y="2233295"/>
            <a:ext cx="6443980" cy="1979930"/>
          </a:xfrm>
          <a:prstGeom prst="rect">
            <a:avLst/>
          </a:prstGeom>
        </p:spPr>
        <p:txBody>
          <a:bodyPr wrap="square">
            <a:spAutoFit/>
          </a:bodyPr>
          <a:p>
            <a:pPr algn="just" fontAlgn="auto">
              <a:lnSpc>
                <a:spcPct val="150000"/>
              </a:lnSpc>
              <a:spcAft>
                <a:spcPct val="60000"/>
              </a:spcAft>
            </a:pPr>
            <a:r>
              <a:rPr lang="en-US" altLang="zh-CN" b="1">
                <a:solidFill>
                  <a:schemeClr val="bg1"/>
                </a:solidFill>
              </a:rPr>
              <a:t> f-hash </a:t>
            </a:r>
            <a:r>
              <a:rPr lang="zh-CN" altLang="en-US" b="1">
                <a:solidFill>
                  <a:schemeClr val="bg1"/>
                </a:solidFill>
              </a:rPr>
              <a:t>的基本组织</a:t>
            </a:r>
            <a:endParaRPr lang="zh-CN" altLang="en-US" b="1">
              <a:solidFill>
                <a:schemeClr val="bg1"/>
              </a:solidFill>
            </a:endParaRPr>
          </a:p>
          <a:p>
            <a:pPr marL="285750" indent="-285750" algn="just" fontAlgn="auto">
              <a:lnSpc>
                <a:spcPct val="150000"/>
              </a:lnSpc>
              <a:buFont typeface="Arial" panose="020B0704020202020204"/>
              <a:buChar char="•"/>
            </a:pPr>
            <a:r>
              <a:rPr lang="zh-CN" altLang="en-US">
                <a:solidFill>
                  <a:schemeClr val="bg1"/>
                </a:solidFill>
              </a:rPr>
              <a:t>每条索引项 </a:t>
            </a:r>
            <a:r>
              <a:rPr lang="en-US" altLang="zh-CN">
                <a:solidFill>
                  <a:schemeClr val="bg1"/>
                </a:solidFill>
              </a:rPr>
              <a:t>16B</a:t>
            </a:r>
            <a:r>
              <a:rPr lang="zh-CN" altLang="en-US">
                <a:solidFill>
                  <a:schemeClr val="bg1"/>
                </a:solidFill>
              </a:rPr>
              <a:t>（</a:t>
            </a:r>
            <a:r>
              <a:rPr lang="en-US" altLang="zh-CN">
                <a:solidFill>
                  <a:schemeClr val="bg1"/>
                </a:solidFill>
              </a:rPr>
              <a:t>8B fname_hash + 8B addr_desc</a:t>
            </a:r>
            <a:r>
              <a:rPr lang="zh-CN" altLang="en-US">
                <a:solidFill>
                  <a:schemeClr val="bg1"/>
                </a:solidFill>
              </a:rPr>
              <a:t>）。</a:t>
            </a:r>
            <a:endParaRPr lang="zh-CN" altLang="en-US">
              <a:solidFill>
                <a:schemeClr val="bg1"/>
              </a:solidFill>
            </a:endParaRPr>
          </a:p>
          <a:p>
            <a:pPr marL="285750" indent="-285750" algn="just" fontAlgn="auto">
              <a:lnSpc>
                <a:spcPct val="150000"/>
              </a:lnSpc>
              <a:buFont typeface="Arial" panose="020B0704020202020204"/>
              <a:buChar char="•"/>
            </a:pPr>
            <a:r>
              <a:rPr lang="zh-CN" altLang="en-US">
                <a:solidFill>
                  <a:schemeClr val="bg1"/>
                </a:solidFill>
              </a:rPr>
              <a:t>每个 </a:t>
            </a:r>
            <a:r>
              <a:rPr lang="en-US" altLang="zh-CN">
                <a:solidFill>
                  <a:schemeClr val="bg1"/>
                </a:solidFill>
              </a:rPr>
              <a:t>bucket = 64B</a:t>
            </a:r>
            <a:r>
              <a:rPr lang="zh-CN" altLang="en-US">
                <a:solidFill>
                  <a:schemeClr val="bg1"/>
                </a:solidFill>
              </a:rPr>
              <a:t>（等于一个 </a:t>
            </a:r>
            <a:r>
              <a:rPr lang="en-US" altLang="zh-CN">
                <a:solidFill>
                  <a:schemeClr val="bg1"/>
                </a:solidFill>
              </a:rPr>
              <a:t>cacheline</a:t>
            </a:r>
            <a:r>
              <a:rPr lang="zh-CN" altLang="en-US">
                <a:solidFill>
                  <a:schemeClr val="bg1"/>
                </a:solidFill>
              </a:rPr>
              <a:t>），包含 </a:t>
            </a:r>
            <a:r>
              <a:rPr lang="en-US" altLang="zh-CN">
                <a:solidFill>
                  <a:schemeClr val="bg1"/>
                </a:solidFill>
              </a:rPr>
              <a:t>4 </a:t>
            </a:r>
            <a:r>
              <a:rPr lang="zh-CN" altLang="en-US">
                <a:solidFill>
                  <a:schemeClr val="bg1"/>
                </a:solidFill>
              </a:rPr>
              <a:t>条索引项（</a:t>
            </a:r>
            <a:r>
              <a:rPr lang="en-US" altLang="zh-CN">
                <a:solidFill>
                  <a:schemeClr val="bg1"/>
                </a:solidFill>
              </a:rPr>
              <a:t>4×16B</a:t>
            </a:r>
            <a:r>
              <a:rPr lang="zh-CN" altLang="en-US">
                <a:solidFill>
                  <a:schemeClr val="bg1"/>
                </a:solidFill>
              </a:rPr>
              <a:t>）。查某个 </a:t>
            </a:r>
            <a:r>
              <a:rPr lang="en-US" altLang="zh-CN">
                <a:solidFill>
                  <a:schemeClr val="bg1"/>
                </a:solidFill>
              </a:rPr>
              <a:t>bucket </a:t>
            </a:r>
            <a:r>
              <a:rPr lang="zh-CN" altLang="en-US">
                <a:solidFill>
                  <a:schemeClr val="bg1"/>
                </a:solidFill>
              </a:rPr>
              <a:t>只需加载一个 </a:t>
            </a:r>
            <a:r>
              <a:rPr lang="en-US" altLang="zh-CN">
                <a:solidFill>
                  <a:schemeClr val="bg1"/>
                </a:solidFill>
              </a:rPr>
              <a:t>cacheline</a:t>
            </a:r>
            <a:r>
              <a:rPr lang="zh-CN" altLang="en-US">
                <a:solidFill>
                  <a:schemeClr val="bg1"/>
                </a:solidFill>
              </a:rPr>
              <a:t>。</a:t>
            </a:r>
            <a:endParaRPr lang="zh-CN" altLang="en-US">
              <a:solidFill>
                <a:schemeClr val="bg1"/>
              </a:solidFill>
            </a:endParaRPr>
          </a:p>
        </p:txBody>
      </p:sp>
      <p:sp>
        <p:nvSpPr>
          <p:cNvPr id="6" name="文本框 5"/>
          <p:cNvSpPr txBox="1"/>
          <p:nvPr/>
        </p:nvSpPr>
        <p:spPr>
          <a:xfrm>
            <a:off x="799465" y="4326255"/>
            <a:ext cx="10944225" cy="2168525"/>
          </a:xfrm>
          <a:prstGeom prst="rect">
            <a:avLst/>
          </a:prstGeom>
          <a:noFill/>
        </p:spPr>
        <p:txBody>
          <a:bodyPr wrap="square" rtlCol="0" anchor="t">
            <a:spAutoFit/>
          </a:bodyPr>
          <a:p>
            <a:pPr marL="285750" indent="-285750" algn="just" fontAlgn="auto">
              <a:lnSpc>
                <a:spcPct val="150000"/>
              </a:lnSpc>
              <a:buFont typeface="Arial" panose="020B0704020202020204"/>
              <a:buChar char="•"/>
            </a:pPr>
            <a:r>
              <a:rPr lang="en-US" altLang="zh-CN">
                <a:solidFill>
                  <a:schemeClr val="bg1"/>
                </a:solidFill>
                <a:sym typeface="+mn-ea"/>
              </a:rPr>
              <a:t>f-hash </a:t>
            </a:r>
            <a:r>
              <a:rPr lang="zh-CN" altLang="en-US">
                <a:solidFill>
                  <a:schemeClr val="bg1"/>
                </a:solidFill>
                <a:sym typeface="+mn-ea"/>
              </a:rPr>
              <a:t>在内存中的布局 </a:t>
            </a:r>
            <a:r>
              <a:rPr lang="en-US" altLang="zh-CN">
                <a:solidFill>
                  <a:schemeClr val="bg1"/>
                </a:solidFill>
                <a:sym typeface="+mn-ea"/>
              </a:rPr>
              <a:t>= normal area + overflow area</a:t>
            </a:r>
            <a:r>
              <a:rPr lang="zh-CN" altLang="en-US">
                <a:solidFill>
                  <a:schemeClr val="bg1"/>
                </a:solidFill>
                <a:sym typeface="+mn-ea"/>
              </a:rPr>
              <a:t>（连续内存块）。</a:t>
            </a:r>
            <a:r>
              <a:rPr lang="en-US" altLang="zh-CN">
                <a:solidFill>
                  <a:schemeClr val="bg1"/>
                </a:solidFill>
                <a:sym typeface="+mn-ea"/>
              </a:rPr>
              <a:t>normal buckets </a:t>
            </a:r>
            <a:r>
              <a:rPr lang="zh-CN" altLang="en-US">
                <a:solidFill>
                  <a:schemeClr val="bg1"/>
                </a:solidFill>
                <a:sym typeface="+mn-ea"/>
              </a:rPr>
              <a:t>用哈希直接定位；若冲突，会从 </a:t>
            </a:r>
            <a:r>
              <a:rPr lang="en-US" altLang="zh-CN">
                <a:solidFill>
                  <a:schemeClr val="bg1"/>
                </a:solidFill>
                <a:sym typeface="+mn-ea"/>
              </a:rPr>
              <a:t>overflow area </a:t>
            </a:r>
            <a:r>
              <a:rPr lang="zh-CN" altLang="en-US">
                <a:solidFill>
                  <a:schemeClr val="bg1"/>
                </a:solidFill>
                <a:sym typeface="+mn-ea"/>
              </a:rPr>
              <a:t>顺序分配 </a:t>
            </a:r>
            <a:r>
              <a:rPr lang="en-US" altLang="zh-CN">
                <a:solidFill>
                  <a:schemeClr val="bg1"/>
                </a:solidFill>
                <a:sym typeface="+mn-ea"/>
              </a:rPr>
              <a:t>overflow buckets</a:t>
            </a:r>
            <a:r>
              <a:rPr lang="zh-CN" altLang="en-US">
                <a:solidFill>
                  <a:schemeClr val="bg1"/>
                </a:solidFill>
                <a:sym typeface="+mn-ea"/>
              </a:rPr>
              <a:t>，并用 相对 </a:t>
            </a:r>
            <a:r>
              <a:rPr lang="en-US" altLang="zh-CN">
                <a:solidFill>
                  <a:schemeClr val="bg1"/>
                </a:solidFill>
                <a:sym typeface="+mn-ea"/>
              </a:rPr>
              <a:t>offset</a:t>
            </a:r>
            <a:r>
              <a:rPr lang="zh-CN" altLang="en-US">
                <a:solidFill>
                  <a:schemeClr val="bg1"/>
                </a:solidFill>
                <a:sym typeface="+mn-ea"/>
              </a:rPr>
              <a:t>（非绝对指针）链接，这样整个 </a:t>
            </a:r>
            <a:r>
              <a:rPr lang="en-US" altLang="zh-CN">
                <a:solidFill>
                  <a:schemeClr val="bg1"/>
                </a:solidFill>
                <a:sym typeface="+mn-ea"/>
              </a:rPr>
              <a:t>f-hash </a:t>
            </a:r>
            <a:r>
              <a:rPr lang="zh-CN" altLang="en-US">
                <a:solidFill>
                  <a:schemeClr val="bg1"/>
                </a:solidFill>
                <a:sym typeface="+mn-ea"/>
              </a:rPr>
              <a:t>可以做整块搬运（</a:t>
            </a:r>
            <a:r>
              <a:rPr lang="en-US" altLang="zh-CN">
                <a:solidFill>
                  <a:schemeClr val="bg1"/>
                </a:solidFill>
                <a:sym typeface="+mn-ea"/>
              </a:rPr>
              <a:t>evict/load</a:t>
            </a:r>
            <a:r>
              <a:rPr lang="zh-CN" altLang="en-US">
                <a:solidFill>
                  <a:schemeClr val="bg1"/>
                </a:solidFill>
                <a:sym typeface="+mn-ea"/>
              </a:rPr>
              <a:t>）而不需复杂的序列化。</a:t>
            </a:r>
            <a:endParaRPr lang="zh-CN" altLang="en-US">
              <a:solidFill>
                <a:schemeClr val="bg1"/>
              </a:solidFill>
            </a:endParaRPr>
          </a:p>
          <a:p>
            <a:pPr marL="285750" indent="-285750" algn="just" fontAlgn="auto">
              <a:lnSpc>
                <a:spcPct val="150000"/>
              </a:lnSpc>
              <a:buFont typeface="Arial" panose="020B0704020202020204"/>
              <a:buChar char="•"/>
            </a:pPr>
            <a:r>
              <a:rPr lang="zh-CN" altLang="en-US">
                <a:solidFill>
                  <a:schemeClr val="bg1"/>
                </a:solidFill>
                <a:sym typeface="+mn-ea"/>
              </a:rPr>
              <a:t>小的 </a:t>
            </a:r>
            <a:r>
              <a:rPr lang="en-US" altLang="zh-CN">
                <a:solidFill>
                  <a:schemeClr val="bg1"/>
                </a:solidFill>
                <a:sym typeface="+mn-ea"/>
              </a:rPr>
              <a:t>f-hash</a:t>
            </a:r>
            <a:r>
              <a:rPr lang="zh-CN" altLang="en-US">
                <a:solidFill>
                  <a:schemeClr val="bg1"/>
                </a:solidFill>
                <a:sym typeface="+mn-ea"/>
              </a:rPr>
              <a:t>（</a:t>
            </a:r>
            <a:r>
              <a:rPr lang="en-US" altLang="zh-CN">
                <a:solidFill>
                  <a:schemeClr val="bg1"/>
                </a:solidFill>
                <a:sym typeface="+mn-ea"/>
              </a:rPr>
              <a:t>&lt;4KB</a:t>
            </a:r>
            <a:r>
              <a:rPr lang="zh-CN" altLang="en-US">
                <a:solidFill>
                  <a:schemeClr val="bg1"/>
                </a:solidFill>
                <a:sym typeface="+mn-ea"/>
              </a:rPr>
              <a:t>）会</a:t>
            </a:r>
            <a:r>
              <a:rPr lang="zh-CN" altLang="en-US" b="1">
                <a:solidFill>
                  <a:schemeClr val="bg1"/>
                </a:solidFill>
                <a:highlight>
                  <a:srgbClr val="000000"/>
                </a:highlight>
                <a:sym typeface="+mn-ea"/>
              </a:rPr>
              <a:t>合并</a:t>
            </a:r>
            <a:r>
              <a:rPr lang="zh-CN" altLang="en-US">
                <a:solidFill>
                  <a:schemeClr val="bg1"/>
                </a:solidFill>
                <a:sym typeface="+mn-ea"/>
              </a:rPr>
              <a:t>成 </a:t>
            </a:r>
            <a:r>
              <a:rPr lang="en-US" altLang="zh-CN">
                <a:solidFill>
                  <a:schemeClr val="bg1"/>
                </a:solidFill>
                <a:sym typeface="+mn-ea"/>
              </a:rPr>
              <a:t>4KB </a:t>
            </a:r>
            <a:r>
              <a:rPr lang="zh-CN" altLang="en-US">
                <a:solidFill>
                  <a:schemeClr val="bg1"/>
                </a:solidFill>
                <a:sym typeface="+mn-ea"/>
              </a:rPr>
              <a:t>页写到 </a:t>
            </a:r>
            <a:r>
              <a:rPr lang="en-US" altLang="zh-CN">
                <a:solidFill>
                  <a:schemeClr val="bg1"/>
                </a:solidFill>
                <a:sym typeface="+mn-ea"/>
              </a:rPr>
              <a:t>SSD</a:t>
            </a:r>
            <a:r>
              <a:rPr lang="zh-CN" altLang="en-US">
                <a:solidFill>
                  <a:schemeClr val="bg1"/>
                </a:solidFill>
                <a:sym typeface="+mn-ea"/>
              </a:rPr>
              <a:t>；大的 </a:t>
            </a:r>
            <a:r>
              <a:rPr lang="en-US" altLang="zh-CN">
                <a:solidFill>
                  <a:schemeClr val="bg1"/>
                </a:solidFill>
                <a:sym typeface="+mn-ea"/>
              </a:rPr>
              <a:t>f-hash </a:t>
            </a:r>
            <a:r>
              <a:rPr lang="zh-CN" altLang="en-US">
                <a:solidFill>
                  <a:schemeClr val="bg1"/>
                </a:solidFill>
                <a:sym typeface="+mn-ea"/>
              </a:rPr>
              <a:t>会被拆成多个 </a:t>
            </a:r>
            <a:r>
              <a:rPr lang="en-US" altLang="zh-CN">
                <a:solidFill>
                  <a:schemeClr val="bg1"/>
                </a:solidFill>
                <a:sym typeface="+mn-ea"/>
              </a:rPr>
              <a:t>4KB </a:t>
            </a:r>
            <a:r>
              <a:rPr lang="zh-CN" altLang="en-US">
                <a:solidFill>
                  <a:schemeClr val="bg1"/>
                </a:solidFill>
                <a:sym typeface="+mn-ea"/>
              </a:rPr>
              <a:t>页，查某 </a:t>
            </a:r>
            <a:r>
              <a:rPr lang="en-US" altLang="zh-CN">
                <a:solidFill>
                  <a:schemeClr val="bg1"/>
                </a:solidFill>
                <a:sym typeface="+mn-ea"/>
              </a:rPr>
              <a:t>key </a:t>
            </a:r>
            <a:r>
              <a:rPr lang="zh-CN" altLang="en-US">
                <a:solidFill>
                  <a:schemeClr val="bg1"/>
                </a:solidFill>
                <a:sym typeface="+mn-ea"/>
              </a:rPr>
              <a:t>时</a:t>
            </a:r>
            <a:r>
              <a:rPr lang="zh-CN" altLang="en-US">
                <a:solidFill>
                  <a:schemeClr val="bg1"/>
                </a:solidFill>
                <a:highlight>
                  <a:srgbClr val="000000"/>
                </a:highlight>
                <a:sym typeface="+mn-ea"/>
              </a:rPr>
              <a:t>只读</a:t>
            </a:r>
            <a:r>
              <a:rPr lang="zh-CN" altLang="en-US">
                <a:solidFill>
                  <a:schemeClr val="bg1"/>
                </a:solidFill>
                <a:sym typeface="+mn-ea"/>
              </a:rPr>
              <a:t>取包含目标 </a:t>
            </a:r>
            <a:r>
              <a:rPr lang="en-US" altLang="zh-CN">
                <a:solidFill>
                  <a:schemeClr val="bg1"/>
                </a:solidFill>
                <a:sym typeface="+mn-ea"/>
              </a:rPr>
              <a:t>bucket </a:t>
            </a:r>
            <a:r>
              <a:rPr lang="zh-CN" altLang="en-US">
                <a:solidFill>
                  <a:schemeClr val="bg1"/>
                </a:solidFill>
                <a:sym typeface="+mn-ea"/>
              </a:rPr>
              <a:t>的那一页（</a:t>
            </a:r>
            <a:r>
              <a:rPr lang="en-US" altLang="zh-CN">
                <a:solidFill>
                  <a:schemeClr val="bg1"/>
                </a:solidFill>
                <a:sym typeface="+mn-ea"/>
              </a:rPr>
              <a:t>partial read</a:t>
            </a:r>
            <a:r>
              <a:rPr lang="zh-CN" altLang="en-US">
                <a:solidFill>
                  <a:schemeClr val="bg1"/>
                </a:solidFill>
                <a:sym typeface="+mn-ea"/>
              </a:rPr>
              <a:t>）。</a:t>
            </a:r>
            <a:endParaRPr lang="zh-CN" altLang="en-US">
              <a:solidFill>
                <a:schemeClr val="bg1"/>
              </a:solidFill>
              <a:sym typeface="+mn-ea"/>
            </a:endParaRPr>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PhatKV</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如何扩容（对同一目录写入大量</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元数据）</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sp>
        <p:nvSpPr>
          <p:cNvPr id="4" name="文本框 3"/>
          <p:cNvSpPr txBox="1"/>
          <p:nvPr/>
        </p:nvSpPr>
        <p:spPr>
          <a:xfrm>
            <a:off x="799465" y="2233295"/>
            <a:ext cx="6578600" cy="2190115"/>
          </a:xfrm>
          <a:prstGeom prst="rect">
            <a:avLst/>
          </a:prstGeom>
        </p:spPr>
        <p:txBody>
          <a:bodyPr wrap="square">
            <a:spAutoFit/>
          </a:bodyPr>
          <a:p>
            <a:pPr algn="just" fontAlgn="auto">
              <a:lnSpc>
                <a:spcPct val="150000"/>
              </a:lnSpc>
              <a:spcAft>
                <a:spcPct val="60000"/>
              </a:spcAft>
            </a:pPr>
            <a:r>
              <a:rPr lang="en-US" altLang="zh-CN" sz="2000" b="1">
                <a:solidFill>
                  <a:schemeClr val="bg1"/>
                </a:solidFill>
              </a:rPr>
              <a:t> </a:t>
            </a:r>
            <a:r>
              <a:rPr lang="zh-CN" altLang="en-US" sz="2000" b="1">
                <a:solidFill>
                  <a:schemeClr val="bg1"/>
                </a:solidFill>
              </a:rPr>
              <a:t>容量估算</a:t>
            </a:r>
            <a:endParaRPr lang="zh-CN" altLang="en-US" sz="2000" b="1">
              <a:solidFill>
                <a:schemeClr val="bg1"/>
              </a:solidFill>
            </a:endParaRPr>
          </a:p>
          <a:p>
            <a:pPr indent="0" algn="just" fontAlgn="auto">
              <a:lnSpc>
                <a:spcPct val="150000"/>
              </a:lnSpc>
              <a:buFont typeface="Arial" panose="020B0704020202020204"/>
              <a:buNone/>
            </a:pPr>
            <a:r>
              <a:rPr lang="zh-CN" altLang="en-US" sz="2000">
                <a:solidFill>
                  <a:schemeClr val="bg1"/>
                </a:solidFill>
              </a:rPr>
              <a:t>先量化需要多少</a:t>
            </a:r>
            <a:r>
              <a:rPr lang="en-US" altLang="zh-CN" sz="2000">
                <a:solidFill>
                  <a:schemeClr val="bg1"/>
                </a:solidFill>
              </a:rPr>
              <a:t> bucket / bytes</a:t>
            </a:r>
            <a:r>
              <a:rPr lang="zh-CN" altLang="en-US" sz="2000">
                <a:solidFill>
                  <a:schemeClr val="bg1"/>
                </a:solidFill>
              </a:rPr>
              <a:t>：</a:t>
            </a:r>
            <a:endParaRPr lang="zh-CN" altLang="en-US" sz="2000">
              <a:solidFill>
                <a:schemeClr val="bg1"/>
              </a:solidFill>
            </a:endParaRPr>
          </a:p>
          <a:p>
            <a:pPr indent="0" algn="just" fontAlgn="auto">
              <a:lnSpc>
                <a:spcPct val="150000"/>
              </a:lnSpc>
              <a:buFont typeface="Arial" panose="020B0704020202020204"/>
              <a:buNone/>
            </a:pPr>
            <a:r>
              <a:rPr lang="zh-CN" altLang="en-US" sz="2000">
                <a:solidFill>
                  <a:schemeClr val="bg1"/>
                </a:solidFill>
              </a:rPr>
              <a:t>每</a:t>
            </a:r>
            <a:r>
              <a:rPr lang="en-US" altLang="zh-CN" sz="2000">
                <a:solidFill>
                  <a:schemeClr val="bg1"/>
                </a:solidFill>
              </a:rPr>
              <a:t> bucket </a:t>
            </a:r>
            <a:r>
              <a:rPr lang="zh-CN" altLang="en-US" sz="2000">
                <a:solidFill>
                  <a:schemeClr val="bg1"/>
                </a:solidFill>
              </a:rPr>
              <a:t>容纳条目（理论上）</a:t>
            </a:r>
            <a:r>
              <a:rPr lang="en-US" altLang="zh-CN" sz="2000">
                <a:solidFill>
                  <a:schemeClr val="bg1"/>
                </a:solidFill>
              </a:rPr>
              <a:t> = 4 </a:t>
            </a:r>
            <a:r>
              <a:rPr lang="zh-CN" altLang="en-US" sz="2000">
                <a:solidFill>
                  <a:schemeClr val="bg1"/>
                </a:solidFill>
              </a:rPr>
              <a:t>条</a:t>
            </a:r>
            <a:endParaRPr lang="zh-CN" altLang="en-US" sz="2000">
              <a:solidFill>
                <a:schemeClr val="bg1"/>
              </a:solidFill>
            </a:endParaRPr>
          </a:p>
          <a:p>
            <a:pPr indent="0" algn="just" fontAlgn="auto">
              <a:lnSpc>
                <a:spcPct val="150000"/>
              </a:lnSpc>
              <a:buFont typeface="Arial" panose="020B0704020202020204"/>
              <a:buNone/>
            </a:pPr>
            <a:r>
              <a:rPr lang="zh-CN" altLang="en-US" sz="2000">
                <a:solidFill>
                  <a:schemeClr val="bg1"/>
                </a:solidFill>
              </a:rPr>
              <a:t>（每条</a:t>
            </a:r>
            <a:r>
              <a:rPr lang="en-US" altLang="zh-CN" sz="2000">
                <a:solidFill>
                  <a:schemeClr val="bg1"/>
                </a:solidFill>
              </a:rPr>
              <a:t> 16B</a:t>
            </a:r>
            <a:r>
              <a:rPr lang="zh-CN" altLang="en-US" sz="2000">
                <a:solidFill>
                  <a:schemeClr val="bg1"/>
                </a:solidFill>
              </a:rPr>
              <a:t>，</a:t>
            </a:r>
            <a:r>
              <a:rPr lang="en-US" altLang="zh-CN" sz="2000">
                <a:solidFill>
                  <a:schemeClr val="bg1"/>
                </a:solidFill>
              </a:rPr>
              <a:t>4</a:t>
            </a:r>
            <a:r>
              <a:rPr lang="en-US" altLang="en-US" sz="2000">
                <a:solidFill>
                  <a:schemeClr val="bg1"/>
                </a:solidFill>
              </a:rPr>
              <a:t>×</a:t>
            </a:r>
            <a:r>
              <a:rPr lang="en-US" altLang="zh-CN" sz="2000">
                <a:solidFill>
                  <a:schemeClr val="bg1"/>
                </a:solidFill>
              </a:rPr>
              <a:t>16=64B</a:t>
            </a:r>
            <a:r>
              <a:rPr lang="zh-CN" altLang="en-US" sz="2000">
                <a:solidFill>
                  <a:schemeClr val="bg1"/>
                </a:solidFill>
              </a:rPr>
              <a:t>）。</a:t>
            </a:r>
            <a:endParaRPr lang="zh-CN" altLang="en-US" sz="2000">
              <a:solidFill>
                <a:schemeClr val="bg1"/>
              </a:solidFill>
            </a:endParaRPr>
          </a:p>
        </p:txBody>
      </p:sp>
      <p:pic>
        <p:nvPicPr>
          <p:cNvPr id="9" name="图片 8"/>
          <p:cNvPicPr>
            <a:picLocks noChangeAspect="1"/>
          </p:cNvPicPr>
          <p:nvPr/>
        </p:nvPicPr>
        <p:blipFill>
          <a:blip r:embed="rId3"/>
          <a:stretch>
            <a:fillRect/>
          </a:stretch>
        </p:blipFill>
        <p:spPr>
          <a:xfrm>
            <a:off x="6903720" y="2409190"/>
            <a:ext cx="4365625" cy="1804035"/>
          </a:xfrm>
          <a:prstGeom prst="rect">
            <a:avLst/>
          </a:prstGeom>
        </p:spPr>
      </p:pic>
      <p:sp>
        <p:nvSpPr>
          <p:cNvPr id="12" name="文本框 11"/>
          <p:cNvSpPr txBox="1"/>
          <p:nvPr/>
        </p:nvSpPr>
        <p:spPr>
          <a:xfrm>
            <a:off x="799465" y="4518660"/>
            <a:ext cx="10469880" cy="1938020"/>
          </a:xfrm>
          <a:prstGeom prst="rect">
            <a:avLst/>
          </a:prstGeom>
          <a:noFill/>
        </p:spPr>
        <p:txBody>
          <a:bodyPr wrap="square" rtlCol="0" anchor="t">
            <a:spAutoFit/>
          </a:bodyPr>
          <a:p>
            <a:pPr indent="0" algn="just" fontAlgn="auto">
              <a:lnSpc>
                <a:spcPct val="150000"/>
              </a:lnSpc>
              <a:buFont typeface="Arial" panose="020B0704020202020204"/>
              <a:buNone/>
            </a:pPr>
            <a:r>
              <a:rPr lang="zh-CN" altLang="en-US" sz="2000">
                <a:solidFill>
                  <a:schemeClr val="bg1"/>
                </a:solidFill>
                <a:sym typeface="+mn-ea"/>
              </a:rPr>
              <a:t>目录内条目数：</a:t>
            </a:r>
            <a:r>
              <a:rPr lang="en-US" altLang="zh-CN" sz="2000">
                <a:solidFill>
                  <a:schemeClr val="bg1"/>
                </a:solidFill>
                <a:sym typeface="+mn-ea"/>
              </a:rPr>
              <a:t>100</a:t>
            </a:r>
            <a:r>
              <a:rPr lang="zh-CN" altLang="en-US" sz="2000">
                <a:solidFill>
                  <a:schemeClr val="bg1"/>
                </a:solidFill>
                <a:sym typeface="+mn-ea"/>
              </a:rPr>
              <a:t>，</a:t>
            </a:r>
            <a:r>
              <a:rPr lang="en-US" altLang="zh-CN" sz="2000">
                <a:solidFill>
                  <a:schemeClr val="bg1"/>
                </a:solidFill>
                <a:sym typeface="+mn-ea"/>
              </a:rPr>
              <a:t>000</a:t>
            </a:r>
            <a:r>
              <a:rPr lang="zh-CN" altLang="en-US" sz="2000">
                <a:solidFill>
                  <a:schemeClr val="bg1"/>
                </a:solidFill>
                <a:sym typeface="+mn-ea"/>
              </a:rPr>
              <a:t>，</a:t>
            </a:r>
            <a:r>
              <a:rPr lang="en-US" altLang="zh-CN" sz="2000">
                <a:solidFill>
                  <a:schemeClr val="bg1"/>
                </a:solidFill>
                <a:sym typeface="+mn-ea"/>
              </a:rPr>
              <a:t>000</a:t>
            </a:r>
            <a:endParaRPr lang="en-US" altLang="zh-CN" sz="2000">
              <a:solidFill>
                <a:schemeClr val="bg1"/>
              </a:solidFill>
            </a:endParaRPr>
          </a:p>
          <a:p>
            <a:pPr indent="0" algn="just" fontAlgn="auto">
              <a:lnSpc>
                <a:spcPct val="150000"/>
              </a:lnSpc>
              <a:buFont typeface="Arial" panose="020B0704020202020204"/>
              <a:buNone/>
            </a:pPr>
            <a:r>
              <a:rPr lang="zh-CN" altLang="en-US" sz="2000">
                <a:solidFill>
                  <a:schemeClr val="bg1"/>
                </a:solidFill>
                <a:sym typeface="+mn-ea"/>
              </a:rPr>
              <a:t>需要的桶数：</a:t>
            </a:r>
            <a:r>
              <a:rPr lang="en-US" altLang="zh-CN" sz="2000">
                <a:solidFill>
                  <a:schemeClr val="bg1"/>
                </a:solidFill>
                <a:sym typeface="+mn-ea"/>
              </a:rPr>
              <a:t> 35,714,286 buckets</a:t>
            </a:r>
            <a:endParaRPr lang="en-US" altLang="zh-CN" sz="2000">
              <a:solidFill>
                <a:schemeClr val="bg1"/>
              </a:solidFill>
            </a:endParaRPr>
          </a:p>
          <a:p>
            <a:pPr indent="0" algn="just" fontAlgn="auto">
              <a:lnSpc>
                <a:spcPct val="150000"/>
              </a:lnSpc>
              <a:buFont typeface="Arial" panose="020B0704020202020204"/>
              <a:buNone/>
            </a:pPr>
            <a:r>
              <a:rPr lang="zh-CN" altLang="en-US" sz="2000">
                <a:solidFill>
                  <a:schemeClr val="bg1"/>
                </a:solidFill>
                <a:sym typeface="+mn-ea"/>
              </a:rPr>
              <a:t>以字节计：</a:t>
            </a:r>
            <a:r>
              <a:rPr lang="en-US" altLang="zh-CN" sz="2000">
                <a:solidFill>
                  <a:schemeClr val="bg1"/>
                </a:solidFill>
                <a:sym typeface="+mn-ea"/>
              </a:rPr>
              <a:t>35,714,286 </a:t>
            </a:r>
            <a:r>
              <a:rPr lang="en-US" altLang="en-US" sz="2000">
                <a:solidFill>
                  <a:schemeClr val="bg1"/>
                </a:solidFill>
                <a:sym typeface="+mn-ea"/>
              </a:rPr>
              <a:t>×</a:t>
            </a:r>
            <a:r>
              <a:rPr lang="en-US" altLang="zh-CN" sz="2000">
                <a:solidFill>
                  <a:schemeClr val="bg1"/>
                </a:solidFill>
                <a:sym typeface="+mn-ea"/>
              </a:rPr>
              <a:t> 64 bytes = 2,285,714,304 bytes</a:t>
            </a:r>
            <a:r>
              <a:rPr lang="zh-CN" altLang="en-US" sz="2000">
                <a:solidFill>
                  <a:schemeClr val="bg1"/>
                </a:solidFill>
                <a:sym typeface="+mn-ea"/>
              </a:rPr>
              <a:t>（</a:t>
            </a:r>
            <a:r>
              <a:rPr lang="en-US" altLang="zh-CN" sz="2000">
                <a:solidFill>
                  <a:schemeClr val="bg1"/>
                </a:solidFill>
                <a:sym typeface="+mn-ea"/>
              </a:rPr>
              <a:t>2.29GB</a:t>
            </a:r>
            <a:r>
              <a:rPr lang="zh-CN" altLang="en-US" sz="2000">
                <a:solidFill>
                  <a:schemeClr val="bg1"/>
                </a:solidFill>
                <a:sym typeface="+mn-ea"/>
              </a:rPr>
              <a:t>）</a:t>
            </a:r>
            <a:r>
              <a:rPr lang="zh-CN" altLang="en-US" sz="2000" b="1">
                <a:solidFill>
                  <a:schemeClr val="bg1"/>
                </a:solidFill>
                <a:highlight>
                  <a:srgbClr val="000000"/>
                </a:highlight>
                <a:sym typeface="+mn-ea"/>
              </a:rPr>
              <a:t>阈值为</a:t>
            </a:r>
            <a:r>
              <a:rPr lang="en-US" altLang="zh-CN" sz="2000" b="1">
                <a:solidFill>
                  <a:schemeClr val="bg1"/>
                </a:solidFill>
                <a:highlight>
                  <a:srgbClr val="000000"/>
                </a:highlight>
                <a:sym typeface="+mn-ea"/>
              </a:rPr>
              <a:t>1G</a:t>
            </a:r>
            <a:endParaRPr lang="zh-CN" altLang="en-US" sz="2000" b="1">
              <a:solidFill>
                <a:schemeClr val="bg1"/>
              </a:solidFill>
              <a:highlight>
                <a:srgbClr val="000000"/>
              </a:highlight>
            </a:endParaRPr>
          </a:p>
          <a:p>
            <a:pPr indent="0" algn="just" fontAlgn="auto">
              <a:lnSpc>
                <a:spcPct val="150000"/>
              </a:lnSpc>
              <a:buFont typeface="Arial" panose="020B0704020202020204"/>
              <a:buNone/>
            </a:pPr>
            <a:r>
              <a:rPr lang="zh-CN" altLang="en-US" sz="2000">
                <a:solidFill>
                  <a:schemeClr val="bg1"/>
                </a:solidFill>
                <a:sym typeface="+mn-ea"/>
              </a:rPr>
              <a:t>以</a:t>
            </a:r>
            <a:r>
              <a:rPr lang="en-US" altLang="zh-CN" sz="2000">
                <a:solidFill>
                  <a:schemeClr val="bg1"/>
                </a:solidFill>
                <a:sym typeface="+mn-ea"/>
              </a:rPr>
              <a:t> 4KB </a:t>
            </a:r>
            <a:r>
              <a:rPr lang="zh-CN" altLang="en-US" sz="2000">
                <a:solidFill>
                  <a:schemeClr val="bg1"/>
                </a:solidFill>
                <a:sym typeface="+mn-ea"/>
              </a:rPr>
              <a:t>页计：每页</a:t>
            </a:r>
            <a:r>
              <a:rPr lang="en-US" altLang="zh-CN" sz="2000">
                <a:solidFill>
                  <a:schemeClr val="bg1"/>
                </a:solidFill>
                <a:sym typeface="+mn-ea"/>
              </a:rPr>
              <a:t> 4096B</a:t>
            </a:r>
            <a:r>
              <a:rPr lang="zh-CN" altLang="en-US" sz="2000">
                <a:solidFill>
                  <a:schemeClr val="bg1"/>
                </a:solidFill>
                <a:sym typeface="+mn-ea"/>
              </a:rPr>
              <a:t>，则页数：</a:t>
            </a:r>
            <a:r>
              <a:rPr lang="en-US" altLang="zh-CN" sz="2000">
                <a:solidFill>
                  <a:schemeClr val="bg1"/>
                </a:solidFill>
                <a:sym typeface="+mn-ea"/>
              </a:rPr>
              <a:t>558,036 pages</a:t>
            </a:r>
            <a:r>
              <a:rPr lang="zh-CN" altLang="en-US" sz="2000">
                <a:solidFill>
                  <a:schemeClr val="bg1"/>
                </a:solidFill>
                <a:sym typeface="+mn-ea"/>
              </a:rPr>
              <a:t>。</a:t>
            </a:r>
            <a:endParaRPr lang="zh-CN" altLang="en-US" sz="2000">
              <a:solidFill>
                <a:schemeClr val="bg1"/>
              </a:solidFill>
              <a:sym typeface="+mn-ea"/>
            </a:endParaRPr>
          </a:p>
        </p:txBody>
      </p:sp>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矩形 10"/>
          <p:cNvSpPr/>
          <p:nvPr/>
        </p:nvSpPr>
        <p:spPr>
          <a:xfrm>
            <a:off x="-1" y="3397402"/>
            <a:ext cx="12188825" cy="1168096"/>
          </a:xfrm>
          <a:prstGeom prst="rect">
            <a:avLst/>
          </a:prstGeom>
          <a:gradFill flip="none" rotWithShape="1">
            <a:gsLst>
              <a:gs pos="0">
                <a:schemeClr val="bg1"/>
              </a:gs>
              <a:gs pos="50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p>
            <a:pPr algn="ctr"/>
            <a:endParaRPr lang="zh-CN" altLang="en-US" sz="2485"/>
          </a:p>
        </p:txBody>
      </p:sp>
      <p:pic>
        <p:nvPicPr>
          <p:cNvPr id="12" name="Picture 4" descr="G:\稻壳儿\5\miracomunicazione\shadow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V="1">
            <a:off x="-1" y="2899433"/>
            <a:ext cx="12188825" cy="4979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稻壳儿\5\miracomunicazione\shadow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 y="4565498"/>
            <a:ext cx="12188825" cy="4979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p:cNvSpPr txBox="1"/>
          <p:nvPr/>
        </p:nvSpPr>
        <p:spPr>
          <a:xfrm>
            <a:off x="3619037" y="3468622"/>
            <a:ext cx="4887300" cy="994888"/>
          </a:xfrm>
          <a:prstGeom prst="rect">
            <a:avLst/>
          </a:prstGeom>
          <a:noFill/>
        </p:spPr>
        <p:txBody>
          <a:bodyPr wrap="none" rtlCol="0">
            <a:spAutoFit/>
          </a:bodyPr>
          <a:p>
            <a:r>
              <a:rPr lang="en-US" altLang="zh-CN" sz="5865" b="1" dirty="0">
                <a:solidFill>
                  <a:srgbClr val="0A4776"/>
                </a:solidFill>
                <a:latin typeface="微软雅黑" charset="-122"/>
                <a:ea typeface="微软雅黑" charset="-122"/>
              </a:rPr>
              <a:t>THANK YOU</a:t>
            </a:r>
            <a:endParaRPr lang="zh-CN" altLang="en-US" sz="5865" b="1" dirty="0">
              <a:solidFill>
                <a:srgbClr val="0A4776"/>
              </a:solidFill>
              <a:latin typeface="微软雅黑" charset="-122"/>
              <a:ea typeface="微软雅黑" charset="-122"/>
            </a:endParaRPr>
          </a:p>
        </p:txBody>
      </p:sp>
      <p:pic>
        <p:nvPicPr>
          <p:cNvPr id="5" name="图片 4" descr="微信图片_20240315111636"/>
          <p:cNvPicPr>
            <a:picLocks noChangeAspect="1"/>
          </p:cNvPicPr>
          <p:nvPr/>
        </p:nvPicPr>
        <p:blipFill>
          <a:blip r:embed="rId2"/>
          <a:stretch>
            <a:fillRect/>
          </a:stretch>
        </p:blipFill>
        <p:spPr>
          <a:xfrm>
            <a:off x="95250" y="2284095"/>
            <a:ext cx="11975465" cy="120078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par>
                                <p:cTn id="12" presetID="16" presetClass="entr" presetSubtype="21"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4127500" y="1987550"/>
            <a:ext cx="7044690" cy="583565"/>
          </a:xfrm>
          <a:prstGeom prst="rect">
            <a:avLst/>
          </a:prstGeom>
          <a:noFill/>
        </p:spPr>
        <p:txBody>
          <a:bodyPr wrap="square" rtlCol="0">
            <a:spAutoFit/>
          </a:bodyPr>
          <a:p>
            <a:pPr algn="l"/>
            <a:r>
              <a:rPr lang="en-US" altLang="zh-CN" sz="3200">
                <a:solidFill>
                  <a:schemeClr val="bg1"/>
                </a:solidFill>
                <a:latin typeface="黑体" charset="-122"/>
                <a:ea typeface="黑体" charset="-122"/>
                <a:cs typeface="黑体" charset="-122"/>
              </a:rPr>
              <a:t>01. PhatKV</a:t>
            </a:r>
            <a:r>
              <a:rPr lang="zh-CN" altLang="en-US" sz="3200">
                <a:solidFill>
                  <a:schemeClr val="bg1"/>
                </a:solidFill>
                <a:latin typeface="黑体" charset="-122"/>
                <a:ea typeface="黑体" charset="-122"/>
                <a:cs typeface="黑体" charset="-122"/>
              </a:rPr>
              <a:t>核心思想</a:t>
            </a:r>
            <a:endParaRPr lang="zh-CN" altLang="en-US" sz="3200">
              <a:solidFill>
                <a:schemeClr val="bg1"/>
              </a:solidFill>
              <a:latin typeface="黑体" charset="-122"/>
              <a:ea typeface="黑体" charset="-122"/>
              <a:cs typeface="黑体" charset="-122"/>
            </a:endParaRPr>
          </a:p>
        </p:txBody>
      </p:sp>
      <p:sp>
        <p:nvSpPr>
          <p:cNvPr id="14" name="文本框 13"/>
          <p:cNvSpPr txBox="1"/>
          <p:nvPr/>
        </p:nvSpPr>
        <p:spPr>
          <a:xfrm>
            <a:off x="4127500" y="3028950"/>
            <a:ext cx="7044690" cy="583565"/>
          </a:xfrm>
          <a:prstGeom prst="rect">
            <a:avLst/>
          </a:prstGeom>
          <a:noFill/>
        </p:spPr>
        <p:txBody>
          <a:bodyPr wrap="square" rtlCol="0">
            <a:spAutoFit/>
          </a:bodyPr>
          <a:p>
            <a:pPr algn="l"/>
            <a:r>
              <a:rPr lang="en-US" altLang="zh-CN" sz="3200">
                <a:solidFill>
                  <a:schemeClr val="bg1"/>
                </a:solidFill>
                <a:latin typeface="黑体" charset="-122"/>
                <a:ea typeface="黑体" charset="-122"/>
                <a:cs typeface="黑体" charset="-122"/>
              </a:rPr>
              <a:t>02. </a:t>
            </a:r>
            <a:r>
              <a:rPr lang="zh-CN" altLang="en-US" sz="3200">
                <a:solidFill>
                  <a:schemeClr val="bg1"/>
                </a:solidFill>
                <a:latin typeface="黑体" charset="-122"/>
                <a:ea typeface="黑体" charset="-122"/>
                <a:cs typeface="黑体" charset="-122"/>
              </a:rPr>
              <a:t>动态块链和</a:t>
            </a:r>
            <a:r>
              <a:rPr lang="en-US" altLang="zh-CN" sz="3200">
                <a:solidFill>
                  <a:schemeClr val="bg1"/>
                </a:solidFill>
                <a:latin typeface="黑体" charset="-122"/>
                <a:ea typeface="黑体" charset="-122"/>
                <a:cs typeface="黑体" charset="-122"/>
              </a:rPr>
              <a:t>PhatKV</a:t>
            </a:r>
            <a:r>
              <a:rPr lang="zh-CN" altLang="en-US" sz="3200">
                <a:solidFill>
                  <a:schemeClr val="bg1"/>
                </a:solidFill>
                <a:latin typeface="黑体" charset="-122"/>
                <a:ea typeface="黑体" charset="-122"/>
                <a:cs typeface="黑体" charset="-122"/>
              </a:rPr>
              <a:t>的核心区别</a:t>
            </a:r>
            <a:endParaRPr lang="zh-CN" altLang="en-US" sz="3200">
              <a:solidFill>
                <a:schemeClr val="bg1"/>
              </a:solidFill>
              <a:latin typeface="黑体" charset="-122"/>
              <a:ea typeface="黑体" charset="-122"/>
              <a:cs typeface="黑体" charset="-122"/>
            </a:endParaRPr>
          </a:p>
        </p:txBody>
      </p:sp>
      <p:sp>
        <p:nvSpPr>
          <p:cNvPr id="15" name="文本框 14"/>
          <p:cNvSpPr txBox="1"/>
          <p:nvPr/>
        </p:nvSpPr>
        <p:spPr>
          <a:xfrm>
            <a:off x="4127500" y="4070350"/>
            <a:ext cx="7044690" cy="1076325"/>
          </a:xfrm>
          <a:prstGeom prst="rect">
            <a:avLst/>
          </a:prstGeom>
          <a:noFill/>
        </p:spPr>
        <p:txBody>
          <a:bodyPr wrap="square" rtlCol="0">
            <a:spAutoFit/>
          </a:bodyPr>
          <a:p>
            <a:pPr algn="l"/>
            <a:r>
              <a:rPr lang="en-US" altLang="zh-CN" sz="3200">
                <a:solidFill>
                  <a:schemeClr val="bg1"/>
                </a:solidFill>
                <a:latin typeface="黑体" charset="-122"/>
                <a:ea typeface="黑体" charset="-122"/>
                <a:cs typeface="黑体" charset="-122"/>
                <a:sym typeface="+mn-ea"/>
              </a:rPr>
              <a:t>03. </a:t>
            </a:r>
            <a:r>
              <a:rPr lang="zh-CN" altLang="en-US" sz="3200">
                <a:solidFill>
                  <a:schemeClr val="bg1"/>
                </a:solidFill>
                <a:latin typeface="黑体" charset="-122"/>
                <a:ea typeface="黑体" charset="-122"/>
                <a:cs typeface="黑体" charset="-122"/>
                <a:sym typeface="+mn-ea"/>
              </a:rPr>
              <a:t>我们是</a:t>
            </a:r>
            <a:r>
              <a:rPr lang="en-US" altLang="zh-CN" sz="3200">
                <a:solidFill>
                  <a:schemeClr val="bg1"/>
                </a:solidFill>
                <a:latin typeface="黑体" charset="-122"/>
                <a:ea typeface="黑体" charset="-122"/>
                <a:cs typeface="黑体" charset="-122"/>
                <a:sym typeface="+mn-ea"/>
              </a:rPr>
              <a:t>zero-compaction</a:t>
            </a:r>
            <a:r>
              <a:rPr lang="zh-CN" altLang="en-US" sz="3200">
                <a:solidFill>
                  <a:schemeClr val="bg1"/>
                </a:solidFill>
                <a:latin typeface="黑体" charset="-122"/>
                <a:ea typeface="黑体" charset="-122"/>
                <a:cs typeface="黑体" charset="-122"/>
                <a:sym typeface="+mn-ea"/>
              </a:rPr>
              <a:t>？</a:t>
            </a:r>
            <a:r>
              <a:rPr lang="en-US" altLang="zh-CN" sz="3200">
                <a:solidFill>
                  <a:schemeClr val="bg1"/>
                </a:solidFill>
                <a:latin typeface="黑体" charset="-122"/>
                <a:ea typeface="黑体" charset="-122"/>
                <a:cs typeface="黑体" charset="-122"/>
                <a:sym typeface="+mn-ea"/>
              </a:rPr>
              <a:t>PhatKV</a:t>
            </a:r>
            <a:r>
              <a:rPr lang="zh-CN" altLang="en-US" sz="3200">
                <a:solidFill>
                  <a:schemeClr val="bg1"/>
                </a:solidFill>
                <a:latin typeface="黑体" charset="-122"/>
                <a:ea typeface="黑体" charset="-122"/>
                <a:cs typeface="黑体" charset="-122"/>
                <a:sym typeface="+mn-ea"/>
              </a:rPr>
              <a:t>如何</a:t>
            </a:r>
            <a:r>
              <a:rPr lang="zh-CN" altLang="en-US" sz="3200">
                <a:solidFill>
                  <a:schemeClr val="bg1"/>
                </a:solidFill>
                <a:latin typeface="黑体" charset="-122"/>
                <a:ea typeface="黑体" charset="-122"/>
                <a:cs typeface="黑体" charset="-122"/>
              </a:rPr>
              <a:t>扩增文件数</a:t>
            </a:r>
            <a:r>
              <a:rPr lang="zh-CN" altLang="en-US" sz="3200">
                <a:solidFill>
                  <a:schemeClr val="bg1"/>
                </a:solidFill>
                <a:latin typeface="黑体" charset="-122"/>
                <a:ea typeface="黑体" charset="-122"/>
                <a:cs typeface="黑体" charset="-122"/>
              </a:rPr>
              <a:t>量？</a:t>
            </a:r>
            <a:endParaRPr lang="zh-CN" altLang="en-US" sz="3200">
              <a:solidFill>
                <a:schemeClr val="bg1"/>
              </a:solidFill>
              <a:latin typeface="黑体" charset="-122"/>
              <a:ea typeface="黑体" charset="-122"/>
              <a:cs typeface="黑体" charset="-122"/>
            </a:endParaRPr>
          </a:p>
        </p:txBody>
      </p:sp>
      <p:pic>
        <p:nvPicPr>
          <p:cNvPr id="3" name="图片 2" descr="山东大学校徽与英文校名标准组合（横式白）"/>
          <p:cNvPicPr>
            <a:picLocks noChangeAspect="1"/>
          </p:cNvPicPr>
          <p:nvPr/>
        </p:nvPicPr>
        <p:blipFill>
          <a:blip r:embed="rId1"/>
          <a:stretch>
            <a:fillRect/>
          </a:stretch>
        </p:blipFill>
        <p:spPr>
          <a:xfrm>
            <a:off x="9514205" y="514350"/>
            <a:ext cx="2220595" cy="56451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3 拷贝"/>
          <p:cNvPicPr>
            <a:picLocks noChangeAspect="1"/>
          </p:cNvPicPr>
          <p:nvPr/>
        </p:nvPicPr>
        <p:blipFill>
          <a:blip r:embed="rId1"/>
          <a:stretch>
            <a:fillRect/>
          </a:stretch>
        </p:blipFill>
        <p:spPr>
          <a:xfrm>
            <a:off x="0" y="0"/>
            <a:ext cx="12192000" cy="6858000"/>
          </a:xfrm>
          <a:prstGeom prst="rect">
            <a:avLst/>
          </a:prstGeom>
        </p:spPr>
      </p:pic>
      <p:sp>
        <p:nvSpPr>
          <p:cNvPr id="4" name="标题"/>
          <p:cNvSpPr>
            <a:spLocks noGrp="1"/>
          </p:cNvSpPr>
          <p:nvPr>
            <p:ph type="title"/>
            <p:custDataLst>
              <p:tags r:id="rId2"/>
            </p:custDataLst>
          </p:nvPr>
        </p:nvSpPr>
        <p:spPr/>
        <p:txBody>
          <a:bodyPr wrap="square">
            <a:normAutofit/>
          </a:bodyPr>
          <a:lstStyle/>
          <a:p>
            <a:r>
              <a:rPr lang="en-US" altLang="zh-CN" dirty="0"/>
              <a:t>PhatKV</a:t>
            </a:r>
            <a:r>
              <a:rPr lang="zh-CN" altLang="en-US" dirty="0"/>
              <a:t>核心思想</a:t>
            </a:r>
            <a:endParaRPr lang="zh-CN" altLang="en-US" dirty="0"/>
          </a:p>
        </p:txBody>
      </p:sp>
      <p:sp>
        <p:nvSpPr>
          <p:cNvPr id="6" name="节编号"/>
          <p:cNvSpPr>
            <a:spLocks noGrp="1"/>
          </p:cNvSpPr>
          <p:nvPr>
            <p:ph type="body" sz="quarter" idx="13"/>
            <p:custDataLst>
              <p:tags r:id="rId3"/>
            </p:custDataLst>
          </p:nvPr>
        </p:nvSpPr>
        <p:spPr/>
        <p:txBody>
          <a:bodyPr wrap="square">
            <a:normAutofit/>
          </a:bodyPr>
          <a:lstStyle/>
          <a:p>
            <a:r>
              <a:rPr lang="zh-CN" altLang="en-US" dirty="0"/>
              <a:t>01</a:t>
            </a:r>
            <a:endParaRPr lang="zh-CN" altLang="en-US" dirty="0"/>
          </a:p>
        </p:txBody>
      </p:sp>
      <p:sp>
        <p:nvSpPr>
          <p:cNvPr id="13" name="矩形 12"/>
          <p:cNvSpPr/>
          <p:nvPr/>
        </p:nvSpPr>
        <p:spPr>
          <a:xfrm flipV="1">
            <a:off x="5664200" y="3241675"/>
            <a:ext cx="707390" cy="762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PhatKV</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的总体架构</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endParaRPr>
          </a:p>
        </p:txBody>
      </p:sp>
      <p:pic>
        <p:nvPicPr>
          <p:cNvPr id="2" name="图片 1"/>
          <p:cNvPicPr>
            <a:picLocks noChangeAspect="1"/>
          </p:cNvPicPr>
          <p:nvPr/>
        </p:nvPicPr>
        <p:blipFill>
          <a:blip r:embed="rId2"/>
          <a:stretch>
            <a:fillRect/>
          </a:stretch>
        </p:blipFill>
        <p:spPr>
          <a:xfrm>
            <a:off x="7398385" y="1946910"/>
            <a:ext cx="3375660" cy="2129155"/>
          </a:xfrm>
          <a:prstGeom prst="rect">
            <a:avLst/>
          </a:prstGeom>
        </p:spPr>
      </p:pic>
      <p:sp>
        <p:nvSpPr>
          <p:cNvPr id="4" name="文本框 3"/>
          <p:cNvSpPr txBox="1"/>
          <p:nvPr/>
        </p:nvSpPr>
        <p:spPr>
          <a:xfrm>
            <a:off x="799465" y="4159885"/>
            <a:ext cx="10456545" cy="2584450"/>
          </a:xfrm>
          <a:prstGeom prst="rect">
            <a:avLst/>
          </a:prstGeom>
          <a:noFill/>
        </p:spPr>
        <p:txBody>
          <a:bodyPr wrap="square" rtlCol="0" anchor="t">
            <a:spAutoFit/>
          </a:bodyPr>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a:t>
            </a:r>
            <a:r>
              <a:rPr lang="en-US" altLang="zh-CN">
                <a:solidFill>
                  <a:schemeClr val="bg1"/>
                </a:solidFill>
                <a:latin typeface="微软雅黑" charset="-122"/>
                <a:ea typeface="微软雅黑" charset="-122"/>
                <a:cs typeface="微软雅黑" charset="-122"/>
                <a:sym typeface="+mn-ea"/>
              </a:rPr>
              <a:t>2</a:t>
            </a:r>
            <a:r>
              <a:rPr lang="zh-CN" altLang="en-US">
                <a:solidFill>
                  <a:schemeClr val="bg1"/>
                </a:solidFill>
                <a:latin typeface="微软雅黑" charset="-122"/>
                <a:ea typeface="微软雅黑" charset="-122"/>
                <a:cs typeface="微软雅黑" charset="-122"/>
                <a:sym typeface="+mn-ea"/>
              </a:rPr>
              <a:t>）聚合缓冲区：位于内存中的缓冲区，用于三阶段聚合策略的第一阶段，在内存中将</a:t>
            </a:r>
            <a:r>
              <a:rPr lang="zh-CN" altLang="en-US" b="1">
                <a:solidFill>
                  <a:schemeClr val="bg1"/>
                </a:solidFill>
                <a:highlight>
                  <a:srgbClr val="000000"/>
                </a:highlight>
                <a:latin typeface="微软雅黑" charset="-122"/>
                <a:ea typeface="微软雅黑" charset="-122"/>
                <a:cs typeface="微软雅黑" charset="-122"/>
                <a:sym typeface="+mn-ea"/>
              </a:rPr>
              <a:t>不同</a:t>
            </a:r>
            <a:r>
              <a:rPr lang="en-US" altLang="zh-CN" b="1">
                <a:solidFill>
                  <a:schemeClr val="bg1"/>
                </a:solidFill>
                <a:highlight>
                  <a:srgbClr val="000000"/>
                </a:highlight>
                <a:latin typeface="微软雅黑" charset="-122"/>
                <a:ea typeface="微软雅黑" charset="-122"/>
                <a:cs typeface="微软雅黑" charset="-122"/>
                <a:sym typeface="+mn-ea"/>
              </a:rPr>
              <a:t> pinode </a:t>
            </a:r>
            <a:r>
              <a:rPr lang="zh-CN" altLang="en-US" b="1">
                <a:solidFill>
                  <a:schemeClr val="bg1"/>
                </a:solidFill>
                <a:highlight>
                  <a:srgbClr val="000000"/>
                </a:highlight>
                <a:latin typeface="微软雅黑" charset="-122"/>
                <a:ea typeface="微软雅黑" charset="-122"/>
                <a:cs typeface="微软雅黑" charset="-122"/>
                <a:sym typeface="+mn-ea"/>
              </a:rPr>
              <a:t>的键值对</a:t>
            </a:r>
            <a:r>
              <a:rPr lang="zh-CN" altLang="en-US">
                <a:solidFill>
                  <a:schemeClr val="bg1"/>
                </a:solidFill>
                <a:latin typeface="微软雅黑" charset="-122"/>
                <a:ea typeface="微软雅黑" charset="-122"/>
                <a:cs typeface="微软雅黑" charset="-122"/>
                <a:sym typeface="+mn-ea"/>
              </a:rPr>
              <a:t>进行聚合；</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a:t>
            </a:r>
            <a:r>
              <a:rPr lang="en-US" altLang="zh-CN">
                <a:solidFill>
                  <a:schemeClr val="bg1"/>
                </a:solidFill>
                <a:latin typeface="微软雅黑" charset="-122"/>
                <a:ea typeface="微软雅黑" charset="-122"/>
                <a:cs typeface="微软雅黑" charset="-122"/>
                <a:sym typeface="+mn-ea"/>
              </a:rPr>
              <a:t>3</a:t>
            </a:r>
            <a:r>
              <a:rPr lang="zh-CN" altLang="en-US">
                <a:solidFill>
                  <a:schemeClr val="bg1"/>
                </a:solidFill>
                <a:latin typeface="微软雅黑" charset="-122"/>
                <a:ea typeface="微软雅黑" charset="-122"/>
                <a:cs typeface="微软雅黑" charset="-122"/>
                <a:sym typeface="+mn-ea"/>
              </a:rPr>
              <a:t>）聚合数据块：固态硬盘上存储键值对数据的基本单位，每个聚合数据块中存储的键值对</a:t>
            </a:r>
            <a:r>
              <a:rPr lang="zh-CN" altLang="en-US" b="1">
                <a:solidFill>
                  <a:schemeClr val="bg1"/>
                </a:solidFill>
                <a:highlight>
                  <a:srgbClr val="000000"/>
                </a:highlight>
                <a:latin typeface="微软雅黑" charset="-122"/>
                <a:ea typeface="微软雅黑" charset="-122"/>
                <a:cs typeface="微软雅黑" charset="-122"/>
                <a:sym typeface="+mn-ea"/>
              </a:rPr>
              <a:t>具有相同的</a:t>
            </a:r>
            <a:r>
              <a:rPr lang="en-US" altLang="zh-CN" b="1">
                <a:solidFill>
                  <a:schemeClr val="bg1"/>
                </a:solidFill>
                <a:highlight>
                  <a:srgbClr val="000000"/>
                </a:highlight>
                <a:latin typeface="微软雅黑" charset="-122"/>
                <a:ea typeface="微软雅黑" charset="-122"/>
                <a:cs typeface="微软雅黑" charset="-122"/>
                <a:sym typeface="+mn-ea"/>
              </a:rPr>
              <a:t> pinode</a:t>
            </a:r>
            <a:r>
              <a:rPr lang="zh-CN" altLang="en-US">
                <a:solidFill>
                  <a:schemeClr val="bg1"/>
                </a:solidFill>
                <a:latin typeface="微软雅黑" charset="-122"/>
                <a:ea typeface="微软雅黑" charset="-122"/>
                <a:cs typeface="微软雅黑" charset="-122"/>
                <a:sym typeface="+mn-ea"/>
              </a:rPr>
              <a:t>；</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a:t>
            </a:r>
            <a:r>
              <a:rPr lang="en-US" altLang="zh-CN">
                <a:solidFill>
                  <a:schemeClr val="bg1"/>
                </a:solidFill>
                <a:latin typeface="微软雅黑" charset="-122"/>
                <a:ea typeface="微软雅黑" charset="-122"/>
                <a:cs typeface="微软雅黑" charset="-122"/>
                <a:sym typeface="+mn-ea"/>
              </a:rPr>
              <a:t>4</a:t>
            </a:r>
            <a:r>
              <a:rPr lang="zh-CN" altLang="en-US">
                <a:solidFill>
                  <a:schemeClr val="bg1"/>
                </a:solidFill>
                <a:latin typeface="微软雅黑" charset="-122"/>
                <a:ea typeface="微软雅黑" charset="-122"/>
                <a:cs typeface="微软雅黑" charset="-122"/>
                <a:sym typeface="+mn-ea"/>
              </a:rPr>
              <a:t>）一致性日志：通过持久性日志记录内存中结构的修改，保证位于内存中的数据的一致性以及在重启的时候能够重建内存中的数据结构。</a:t>
            </a:r>
            <a:endParaRPr lang="zh-CN" altLang="en-US">
              <a:solidFill>
                <a:schemeClr val="bg1"/>
              </a:solidFill>
              <a:latin typeface="微软雅黑" charset="-122"/>
              <a:ea typeface="微软雅黑" charset="-122"/>
              <a:cs typeface="微软雅黑" charset="-122"/>
              <a:sym typeface="+mn-ea"/>
            </a:endParaRPr>
          </a:p>
        </p:txBody>
      </p:sp>
      <p:sp>
        <p:nvSpPr>
          <p:cNvPr id="6" name="文本框 5"/>
          <p:cNvSpPr txBox="1"/>
          <p:nvPr/>
        </p:nvSpPr>
        <p:spPr>
          <a:xfrm>
            <a:off x="799465" y="1907540"/>
            <a:ext cx="5946140" cy="2168525"/>
          </a:xfrm>
          <a:prstGeom prst="rect">
            <a:avLst/>
          </a:prstGeom>
          <a:noFill/>
        </p:spPr>
        <p:txBody>
          <a:bodyPr wrap="square" rtlCol="0" anchor="t">
            <a:spAutoFit/>
          </a:bodyPr>
          <a:p>
            <a:pPr indent="0" algn="just" fontAlgn="auto">
              <a:lnSpc>
                <a:spcPct val="150000"/>
              </a:lnSpc>
            </a:pPr>
            <a:r>
              <a:rPr lang="en-US" altLang="zh-CN">
                <a:solidFill>
                  <a:schemeClr val="bg1"/>
                </a:solidFill>
                <a:latin typeface="微软雅黑" charset="-122"/>
                <a:ea typeface="微软雅黑" charset="-122"/>
                <a:cs typeface="微软雅黑" charset="-122"/>
                <a:sym typeface="+mn-ea"/>
              </a:rPr>
              <a:t>PhatKV </a:t>
            </a:r>
            <a:r>
              <a:rPr lang="zh-CN" altLang="en-US">
                <a:solidFill>
                  <a:schemeClr val="bg1"/>
                </a:solidFill>
                <a:latin typeface="微软雅黑" charset="-122"/>
                <a:ea typeface="微软雅黑" charset="-122"/>
                <a:cs typeface="微软雅黑" charset="-122"/>
                <a:sym typeface="+mn-ea"/>
              </a:rPr>
              <a:t>的主要结构包含：</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a:t>
            </a:r>
            <a:r>
              <a:rPr lang="en-US" altLang="zh-CN">
                <a:solidFill>
                  <a:schemeClr val="bg1"/>
                </a:solidFill>
                <a:latin typeface="微软雅黑" charset="-122"/>
                <a:ea typeface="微软雅黑" charset="-122"/>
                <a:cs typeface="微软雅黑" charset="-122"/>
                <a:sym typeface="+mn-ea"/>
              </a:rPr>
              <a:t>1</a:t>
            </a:r>
            <a:r>
              <a:rPr lang="zh-CN" altLang="en-US">
                <a:solidFill>
                  <a:schemeClr val="bg1"/>
                </a:solidFill>
                <a:latin typeface="微软雅黑" charset="-122"/>
                <a:ea typeface="微软雅黑" charset="-122"/>
                <a:cs typeface="微软雅黑" charset="-122"/>
                <a:sym typeface="+mn-ea"/>
              </a:rPr>
              <a:t>）分片哈希索引：用于存储键的哈希值和对应的值地址的索引结构。</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其中一级哈希表以</a:t>
            </a:r>
            <a:r>
              <a:rPr lang="en-US" altLang="zh-CN">
                <a:solidFill>
                  <a:schemeClr val="bg1"/>
                </a:solidFill>
                <a:latin typeface="微软雅黑" charset="-122"/>
                <a:ea typeface="微软雅黑" charset="-122"/>
                <a:cs typeface="微软雅黑" charset="-122"/>
                <a:sym typeface="+mn-ea"/>
              </a:rPr>
              <a:t> </a:t>
            </a:r>
            <a:r>
              <a:rPr lang="en-US" altLang="zh-CN" b="1">
                <a:solidFill>
                  <a:schemeClr val="bg1"/>
                </a:solidFill>
                <a:highlight>
                  <a:srgbClr val="000000"/>
                </a:highlight>
                <a:latin typeface="微软雅黑" charset="-122"/>
                <a:ea typeface="微软雅黑" charset="-122"/>
                <a:cs typeface="微软雅黑" charset="-122"/>
                <a:sym typeface="+mn-ea"/>
              </a:rPr>
              <a:t>pinode </a:t>
            </a:r>
            <a:r>
              <a:rPr lang="zh-CN" altLang="en-US" b="1">
                <a:solidFill>
                  <a:schemeClr val="bg1"/>
                </a:solidFill>
                <a:highlight>
                  <a:srgbClr val="000000"/>
                </a:highlight>
                <a:latin typeface="微软雅黑" charset="-122"/>
                <a:ea typeface="微软雅黑" charset="-122"/>
                <a:cs typeface="微软雅黑" charset="-122"/>
                <a:sym typeface="+mn-ea"/>
              </a:rPr>
              <a:t>为键</a:t>
            </a:r>
            <a:r>
              <a:rPr lang="zh-CN" altLang="en-US">
                <a:solidFill>
                  <a:schemeClr val="bg1"/>
                </a:solidFill>
                <a:latin typeface="微软雅黑" charset="-122"/>
                <a:ea typeface="微软雅黑" charset="-122"/>
                <a:cs typeface="微软雅黑" charset="-122"/>
                <a:sym typeface="+mn-ea"/>
              </a:rPr>
              <a:t>，映射到</a:t>
            </a:r>
            <a:r>
              <a:rPr lang="zh-CN" altLang="en-US">
                <a:solidFill>
                  <a:schemeClr val="bg1"/>
                </a:solidFill>
                <a:highlight>
                  <a:srgbClr val="000000"/>
                </a:highlight>
                <a:latin typeface="微软雅黑" charset="-122"/>
                <a:ea typeface="微软雅黑" charset="-122"/>
                <a:cs typeface="微软雅黑" charset="-122"/>
                <a:sym typeface="+mn-ea"/>
              </a:rPr>
              <a:t>一个二级哈希表</a:t>
            </a:r>
            <a:r>
              <a:rPr lang="zh-CN" altLang="en-US">
                <a:solidFill>
                  <a:schemeClr val="bg1"/>
                </a:solidFill>
                <a:latin typeface="微软雅黑" charset="-122"/>
                <a:ea typeface="微软雅黑" charset="-122"/>
                <a:cs typeface="微软雅黑" charset="-122"/>
                <a:sym typeface="+mn-ea"/>
              </a:rPr>
              <a:t>。</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二级哈希表以</a:t>
            </a:r>
            <a:r>
              <a:rPr lang="zh-CN" altLang="en-US" b="1">
                <a:solidFill>
                  <a:schemeClr val="bg1"/>
                </a:solidFill>
                <a:highlight>
                  <a:srgbClr val="000000"/>
                </a:highlight>
                <a:latin typeface="微软雅黑" charset="-122"/>
                <a:ea typeface="微软雅黑" charset="-122"/>
                <a:cs typeface="微软雅黑" charset="-122"/>
                <a:sym typeface="+mn-ea"/>
              </a:rPr>
              <a:t>文件名的哈希值</a:t>
            </a:r>
            <a:r>
              <a:rPr lang="zh-CN" altLang="en-US">
                <a:solidFill>
                  <a:schemeClr val="bg1"/>
                </a:solidFill>
                <a:latin typeface="微软雅黑" charset="-122"/>
                <a:ea typeface="微软雅黑" charset="-122"/>
                <a:cs typeface="微软雅黑" charset="-122"/>
                <a:sym typeface="+mn-ea"/>
              </a:rPr>
              <a:t>为键映射到</a:t>
            </a:r>
            <a:r>
              <a:rPr lang="zh-CN" altLang="en-US" b="1">
                <a:solidFill>
                  <a:schemeClr val="bg1"/>
                </a:solidFill>
                <a:highlight>
                  <a:srgbClr val="000000"/>
                </a:highlight>
                <a:latin typeface="微软雅黑" charset="-122"/>
                <a:ea typeface="微软雅黑" charset="-122"/>
                <a:cs typeface="微软雅黑" charset="-122"/>
                <a:sym typeface="+mn-ea"/>
              </a:rPr>
              <a:t>对应的值地址</a:t>
            </a:r>
            <a:r>
              <a:rPr lang="zh-CN" altLang="en-US">
                <a:solidFill>
                  <a:schemeClr val="bg1"/>
                </a:solidFill>
                <a:latin typeface="微软雅黑" charset="-122"/>
                <a:ea typeface="微软雅黑" charset="-122"/>
                <a:cs typeface="微软雅黑" charset="-122"/>
                <a:sym typeface="+mn-ea"/>
              </a:rPr>
              <a:t>；</a:t>
            </a:r>
            <a:endParaRPr lang="zh-CN" altLang="en-US">
              <a:solidFill>
                <a:schemeClr val="bg1"/>
              </a:solidFill>
              <a:latin typeface="微软雅黑" charset="-122"/>
              <a:ea typeface="微软雅黑" charset="-122"/>
              <a:cs typeface="微软雅黑" charset="-122"/>
              <a:sym typeface="+mn-ea"/>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双层哈希索引结构</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目录感知的动态缓存</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endParaRPr>
          </a:p>
        </p:txBody>
      </p:sp>
      <p:sp>
        <p:nvSpPr>
          <p:cNvPr id="4" name="文本框 3"/>
          <p:cNvSpPr txBox="1"/>
          <p:nvPr/>
        </p:nvSpPr>
        <p:spPr>
          <a:xfrm>
            <a:off x="799465" y="2082800"/>
            <a:ext cx="6497320" cy="3091815"/>
          </a:xfrm>
          <a:prstGeom prst="rect">
            <a:avLst/>
          </a:prstGeom>
          <a:noFill/>
        </p:spPr>
        <p:txBody>
          <a:bodyPr wrap="square" rtlCol="0" anchor="t">
            <a:spAutoFit/>
          </a:bodyPr>
          <a:p>
            <a:pPr indent="0" algn="just" fontAlgn="auto">
              <a:lnSpc>
                <a:spcPct val="150000"/>
              </a:lnSpc>
            </a:pPr>
            <a:r>
              <a:rPr lang="zh-CN" altLang="en-US" sz="2000" b="1">
                <a:solidFill>
                  <a:schemeClr val="bg1"/>
                </a:solidFill>
                <a:highlight>
                  <a:srgbClr val="000000"/>
                </a:highlight>
                <a:latin typeface="微软雅黑" charset="-122"/>
                <a:ea typeface="微软雅黑" charset="-122"/>
                <a:cs typeface="微软雅黑" charset="-122"/>
                <a:sym typeface="+mn-ea"/>
              </a:rPr>
              <a:t>二级哈希表中的信息（</a:t>
            </a:r>
            <a:r>
              <a:rPr lang="zh-CN" altLang="en-US" sz="2000" b="1">
                <a:solidFill>
                  <a:schemeClr val="bg1"/>
                </a:solidFill>
                <a:highlight>
                  <a:srgbClr val="000000"/>
                </a:highlight>
                <a:latin typeface="微软雅黑" charset="-122"/>
                <a:ea typeface="微软雅黑" charset="-122"/>
                <a:cs typeface="微软雅黑" charset="-122"/>
                <a:sym typeface="+mn-ea"/>
              </a:rPr>
              <a:t>不同）</a:t>
            </a:r>
            <a:endParaRPr lang="zh-CN" altLang="en-US" sz="2000" b="1">
              <a:solidFill>
                <a:schemeClr val="bg1"/>
              </a:solidFill>
              <a:highlight>
                <a:srgbClr val="000000"/>
              </a:highlight>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a:t>
            </a:r>
            <a:r>
              <a:rPr lang="zh-CN" altLang="en-US">
                <a:solidFill>
                  <a:schemeClr val="bg1"/>
                </a:solidFill>
                <a:latin typeface="微软雅黑" charset="-122"/>
                <a:ea typeface="微软雅黑" charset="-122"/>
                <a:cs typeface="微软雅黑" charset="-122"/>
                <a:sym typeface="+mn-ea"/>
              </a:rPr>
              <a:t>每条记录</a:t>
            </a:r>
            <a:r>
              <a:rPr lang="en-US" altLang="zh-CN">
                <a:solidFill>
                  <a:schemeClr val="bg1"/>
                </a:solidFill>
                <a:latin typeface="微软雅黑" charset="-122"/>
                <a:ea typeface="微软雅黑" charset="-122"/>
                <a:cs typeface="微软雅黑" charset="-122"/>
                <a:sym typeface="+mn-ea"/>
              </a:rPr>
              <a:t>16</a:t>
            </a:r>
            <a:r>
              <a:rPr lang="zh-CN" altLang="en-US">
                <a:solidFill>
                  <a:schemeClr val="bg1"/>
                </a:solidFill>
                <a:latin typeface="微软雅黑" charset="-122"/>
                <a:ea typeface="微软雅黑" charset="-122"/>
                <a:cs typeface="微软雅黑" charset="-122"/>
                <a:sym typeface="+mn-ea"/>
              </a:rPr>
              <a:t>个字节</a:t>
            </a:r>
            <a:r>
              <a:rPr lang="en-US" altLang="zh-CN">
                <a:solidFill>
                  <a:schemeClr val="bg1"/>
                </a:solidFill>
                <a:latin typeface="微软雅黑" charset="-122"/>
                <a:ea typeface="微软雅黑" charset="-122"/>
                <a:cs typeface="微软雅黑" charset="-122"/>
                <a:sym typeface="+mn-ea"/>
              </a:rPr>
              <a:t>——</a:t>
            </a:r>
            <a:r>
              <a:rPr lang="en-US" altLang="zh-CN">
                <a:solidFill>
                  <a:schemeClr val="bg1"/>
                </a:solidFill>
                <a:latin typeface="微软雅黑" charset="-122"/>
                <a:ea typeface="微软雅黑" charset="-122"/>
                <a:cs typeface="微软雅黑" charset="-122"/>
                <a:sym typeface="+mn-ea"/>
              </a:rPr>
              <a:t>8 </a:t>
            </a:r>
            <a:r>
              <a:rPr lang="zh-CN" altLang="en-US">
                <a:solidFill>
                  <a:schemeClr val="bg1"/>
                </a:solidFill>
                <a:latin typeface="微软雅黑" charset="-122"/>
                <a:ea typeface="微软雅黑" charset="-122"/>
                <a:cs typeface="微软雅黑" charset="-122"/>
                <a:sym typeface="+mn-ea"/>
              </a:rPr>
              <a:t>字节的键的哈希值以及</a:t>
            </a:r>
            <a:r>
              <a:rPr lang="en-US" altLang="zh-CN">
                <a:solidFill>
                  <a:schemeClr val="bg1"/>
                </a:solidFill>
                <a:latin typeface="微软雅黑" charset="-122"/>
                <a:ea typeface="微软雅黑" charset="-122"/>
                <a:cs typeface="微软雅黑" charset="-122"/>
                <a:sym typeface="+mn-ea"/>
              </a:rPr>
              <a:t>8</a:t>
            </a:r>
            <a:r>
              <a:rPr lang="zh-CN" altLang="en-US">
                <a:solidFill>
                  <a:schemeClr val="bg1"/>
                </a:solidFill>
                <a:latin typeface="微软雅黑" charset="-122"/>
                <a:ea typeface="微软雅黑" charset="-122"/>
                <a:cs typeface="微软雅黑" charset="-122"/>
                <a:sym typeface="+mn-ea"/>
              </a:rPr>
              <a:t>字节的描述符</a:t>
            </a:r>
            <a:r>
              <a:rPr lang="en-US" altLang="zh-CN">
                <a:solidFill>
                  <a:schemeClr val="bg1"/>
                </a:solidFill>
                <a:latin typeface="微软雅黑" charset="-122"/>
                <a:ea typeface="微软雅黑" charset="-122"/>
                <a:cs typeface="微软雅黑" charset="-122"/>
                <a:sym typeface="+mn-ea"/>
              </a:rPr>
              <a:t>-</a:t>
            </a:r>
            <a:r>
              <a:rPr lang="zh-CN" altLang="en-US">
                <a:solidFill>
                  <a:schemeClr val="bg1"/>
                </a:solidFill>
                <a:latin typeface="微软雅黑" charset="-122"/>
                <a:ea typeface="微软雅黑" charset="-122"/>
                <a:cs typeface="微软雅黑" charset="-122"/>
                <a:sym typeface="+mn-ea"/>
              </a:rPr>
              <a:t>用于记录值在固态硬盘中的页地址以及偏移）</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二级哈希表以</a:t>
            </a:r>
            <a:r>
              <a:rPr lang="en-US" altLang="zh-CN">
                <a:solidFill>
                  <a:schemeClr val="bg1"/>
                </a:solidFill>
                <a:latin typeface="微软雅黑" charset="-122"/>
                <a:ea typeface="微软雅黑" charset="-122"/>
                <a:cs typeface="微软雅黑" charset="-122"/>
                <a:sym typeface="+mn-ea"/>
              </a:rPr>
              <a:t>  </a:t>
            </a:r>
            <a:r>
              <a:rPr lang="zh-CN" altLang="en-US" b="1">
                <a:solidFill>
                  <a:schemeClr val="bg1"/>
                </a:solidFill>
                <a:latin typeface="微软雅黑" charset="-122"/>
                <a:ea typeface="微软雅黑" charset="-122"/>
                <a:cs typeface="微软雅黑" charset="-122"/>
                <a:sym typeface="+mn-ea"/>
              </a:rPr>
              <a:t>文件名</a:t>
            </a:r>
            <a:r>
              <a:rPr lang="en-US" altLang="zh-CN" b="1">
                <a:solidFill>
                  <a:schemeClr val="bg1"/>
                </a:solidFill>
                <a:latin typeface="微软雅黑" charset="-122"/>
                <a:ea typeface="微软雅黑" charset="-122"/>
                <a:cs typeface="微软雅黑" charset="-122"/>
                <a:sym typeface="+mn-ea"/>
              </a:rPr>
              <a:t> </a:t>
            </a:r>
            <a:r>
              <a:rPr lang="en-US" altLang="zh-CN">
                <a:solidFill>
                  <a:schemeClr val="bg1"/>
                </a:solidFill>
                <a:latin typeface="微软雅黑" charset="-122"/>
                <a:ea typeface="微软雅黑" charset="-122"/>
                <a:cs typeface="微软雅黑" charset="-122"/>
                <a:sym typeface="+mn-ea"/>
              </a:rPr>
              <a:t> </a:t>
            </a:r>
            <a:r>
              <a:rPr lang="zh-CN" altLang="en-US">
                <a:solidFill>
                  <a:schemeClr val="bg1"/>
                </a:solidFill>
                <a:latin typeface="微软雅黑" charset="-122"/>
                <a:ea typeface="微软雅黑" charset="-122"/>
                <a:cs typeface="微软雅黑" charset="-122"/>
                <a:sym typeface="+mn-ea"/>
              </a:rPr>
              <a:t>的哈希值为键映射到</a:t>
            </a:r>
            <a:r>
              <a:rPr lang="en-US" altLang="zh-CN">
                <a:solidFill>
                  <a:schemeClr val="bg1"/>
                </a:solidFill>
                <a:latin typeface="微软雅黑" charset="-122"/>
                <a:ea typeface="微软雅黑" charset="-122"/>
                <a:cs typeface="微软雅黑" charset="-122"/>
                <a:sym typeface="+mn-ea"/>
              </a:rPr>
              <a:t>  </a:t>
            </a:r>
            <a:r>
              <a:rPr lang="zh-CN" altLang="en-US" b="1">
                <a:solidFill>
                  <a:schemeClr val="bg1"/>
                </a:solidFill>
                <a:latin typeface="微软雅黑" charset="-122"/>
                <a:ea typeface="微软雅黑" charset="-122"/>
                <a:cs typeface="微软雅黑" charset="-122"/>
                <a:sym typeface="+mn-ea"/>
              </a:rPr>
              <a:t>对应的值地址</a:t>
            </a:r>
            <a:r>
              <a:rPr lang="en-US" altLang="zh-CN">
                <a:solidFill>
                  <a:schemeClr val="bg1"/>
                </a:solidFill>
                <a:latin typeface="微软雅黑" charset="-122"/>
                <a:ea typeface="微软雅黑" charset="-122"/>
                <a:cs typeface="微软雅黑" charset="-122"/>
                <a:sym typeface="+mn-ea"/>
              </a:rPr>
              <a:t>  </a:t>
            </a:r>
            <a:r>
              <a:rPr lang="zh-CN" altLang="en-US">
                <a:solidFill>
                  <a:schemeClr val="bg1"/>
                </a:solidFill>
                <a:latin typeface="微软雅黑" charset="-122"/>
                <a:ea typeface="微软雅黑" charset="-122"/>
                <a:cs typeface="微软雅黑" charset="-122"/>
                <a:sym typeface="+mn-ea"/>
              </a:rPr>
              <a:t>。</a:t>
            </a:r>
            <a:endParaRPr lang="zh-CN" altLang="en-US">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sz="2000" b="1">
                <a:solidFill>
                  <a:schemeClr val="bg1"/>
                </a:solidFill>
                <a:highlight>
                  <a:srgbClr val="000000"/>
                </a:highlight>
                <a:latin typeface="微软雅黑" charset="-122"/>
                <a:ea typeface="微软雅黑" charset="-122"/>
                <a:cs typeface="微软雅黑" charset="-122"/>
                <a:sym typeface="+mn-ea"/>
              </a:rPr>
              <a:t>目录感知的动态缓存</a:t>
            </a:r>
            <a:endParaRPr lang="zh-CN" altLang="en-US" sz="2000" b="1">
              <a:solidFill>
                <a:schemeClr val="bg1"/>
              </a:solidFill>
              <a:highlight>
                <a:srgbClr val="000000"/>
              </a:highlight>
              <a:latin typeface="微软雅黑" charset="-122"/>
              <a:ea typeface="微软雅黑" charset="-122"/>
              <a:cs typeface="微软雅黑" charset="-122"/>
              <a:sym typeface="+mn-ea"/>
            </a:endParaRPr>
          </a:p>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如果将所有的</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存储在内存中，将面临较大的内存开销与恢复开销。</a:t>
            </a:r>
            <a:endParaRPr lang="zh-CN" altLang="en-US">
              <a:solidFill>
                <a:schemeClr val="bg1"/>
              </a:solidFill>
              <a:latin typeface="微软雅黑" charset="-122"/>
              <a:ea typeface="微软雅黑" charset="-122"/>
              <a:cs typeface="微软雅黑" charset="-122"/>
              <a:sym typeface="+mn-ea"/>
            </a:endParaRPr>
          </a:p>
        </p:txBody>
      </p:sp>
      <p:pic>
        <p:nvPicPr>
          <p:cNvPr id="6" name="图片 5"/>
          <p:cNvPicPr>
            <a:picLocks noChangeAspect="1"/>
          </p:cNvPicPr>
          <p:nvPr/>
        </p:nvPicPr>
        <p:blipFill>
          <a:blip r:embed="rId2"/>
          <a:stretch>
            <a:fillRect/>
          </a:stretch>
        </p:blipFill>
        <p:spPr>
          <a:xfrm>
            <a:off x="7485380" y="2082800"/>
            <a:ext cx="4191000" cy="2965450"/>
          </a:xfrm>
          <a:prstGeom prst="rect">
            <a:avLst/>
          </a:prstGeom>
        </p:spPr>
      </p:pic>
      <p:sp>
        <p:nvSpPr>
          <p:cNvPr id="9" name="文本框 8"/>
          <p:cNvSpPr txBox="1"/>
          <p:nvPr/>
        </p:nvSpPr>
        <p:spPr>
          <a:xfrm>
            <a:off x="799465" y="5109845"/>
            <a:ext cx="10876280" cy="1337945"/>
          </a:xfrm>
          <a:prstGeom prst="rect">
            <a:avLst/>
          </a:prstGeom>
          <a:noFill/>
        </p:spPr>
        <p:txBody>
          <a:bodyPr wrap="square" rtlCol="0" anchor="t">
            <a:spAutoFit/>
          </a:bodyPr>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根据目录访问的局部性，键值对的访问呈现根据</a:t>
            </a:r>
            <a:r>
              <a:rPr lang="en-US" altLang="zh-CN">
                <a:solidFill>
                  <a:schemeClr val="bg1"/>
                </a:solidFill>
                <a:latin typeface="微软雅黑" charset="-122"/>
                <a:ea typeface="微软雅黑" charset="-122"/>
                <a:cs typeface="微软雅黑" charset="-122"/>
                <a:sym typeface="+mn-ea"/>
              </a:rPr>
              <a:t> </a:t>
            </a:r>
            <a:r>
              <a:rPr lang="zh-CN" altLang="en-US">
                <a:solidFill>
                  <a:schemeClr val="bg1"/>
                </a:solidFill>
                <a:latin typeface="微软雅黑" charset="-122"/>
                <a:ea typeface="微软雅黑" charset="-122"/>
                <a:cs typeface="微软雅黑" charset="-122"/>
                <a:sym typeface="+mn-ea"/>
              </a:rPr>
              <a:t>同一目录</a:t>
            </a:r>
            <a:r>
              <a:rPr lang="en-US" altLang="zh-CN">
                <a:solidFill>
                  <a:schemeClr val="bg1"/>
                </a:solidFill>
                <a:latin typeface="微软雅黑" charset="-122"/>
                <a:ea typeface="微软雅黑" charset="-122"/>
                <a:cs typeface="微软雅黑" charset="-122"/>
                <a:sym typeface="+mn-ea"/>
              </a:rPr>
              <a:t> </a:t>
            </a:r>
            <a:r>
              <a:rPr lang="zh-CN" altLang="en-US">
                <a:solidFill>
                  <a:schemeClr val="bg1"/>
                </a:solidFill>
                <a:latin typeface="微软雅黑" charset="-122"/>
                <a:ea typeface="微软雅黑" charset="-122"/>
                <a:cs typeface="微软雅黑" charset="-122"/>
                <a:sym typeface="+mn-ea"/>
              </a:rPr>
              <a:t>聚集的特征，</a:t>
            </a:r>
            <a:r>
              <a:rPr lang="en-US" altLang="zh-CN">
                <a:solidFill>
                  <a:schemeClr val="bg1"/>
                </a:solidFill>
                <a:latin typeface="微软雅黑" charset="-122"/>
                <a:ea typeface="微软雅黑" charset="-122"/>
                <a:cs typeface="微软雅黑" charset="-122"/>
                <a:sym typeface="+mn-ea"/>
              </a:rPr>
              <a:t>PhatKV </a:t>
            </a:r>
            <a:r>
              <a:rPr lang="zh-CN" altLang="en-US">
                <a:solidFill>
                  <a:schemeClr val="bg1"/>
                </a:solidFill>
                <a:latin typeface="微软雅黑" charset="-122"/>
                <a:ea typeface="微软雅黑" charset="-122"/>
                <a:cs typeface="微软雅黑" charset="-122"/>
                <a:sym typeface="+mn-ea"/>
              </a:rPr>
              <a:t>仅在内存中保存近段时间被访问的目录对应的</a:t>
            </a:r>
            <a:r>
              <a:rPr lang="en-US" altLang="zh-CN">
                <a:solidFill>
                  <a:schemeClr val="bg1"/>
                </a:solidFill>
                <a:latin typeface="微软雅黑" charset="-122"/>
                <a:ea typeface="微软雅黑" charset="-122"/>
                <a:cs typeface="微软雅黑" charset="-122"/>
                <a:sym typeface="+mn-ea"/>
              </a:rPr>
              <a:t> f-hash</a:t>
            </a:r>
            <a:r>
              <a:rPr lang="zh-CN" altLang="en-US">
                <a:solidFill>
                  <a:schemeClr val="bg1"/>
                </a:solidFill>
                <a:latin typeface="微软雅黑" charset="-122"/>
                <a:ea typeface="微软雅黑" charset="-122"/>
                <a:cs typeface="微软雅黑" charset="-122"/>
                <a:sym typeface="+mn-ea"/>
              </a:rPr>
              <a:t>。</a:t>
            </a:r>
            <a:endParaRPr lang="zh-CN" altLang="en-US">
              <a:solidFill>
                <a:schemeClr val="bg1"/>
              </a:solidFill>
              <a:latin typeface="微软雅黑" charset="-122"/>
              <a:ea typeface="微软雅黑" charset="-122"/>
              <a:cs typeface="微软雅黑" charset="-122"/>
              <a:sym typeface="+mn-ea"/>
            </a:endParaRPr>
          </a:p>
          <a:p>
            <a:pPr algn="just" fontAlgn="auto">
              <a:lnSpc>
                <a:spcPct val="150000"/>
              </a:lnSpc>
              <a:buClrTx/>
              <a:buSzTx/>
              <a:buFontTx/>
            </a:pPr>
            <a:r>
              <a:rPr lang="en-US" altLang="zh-CN">
                <a:solidFill>
                  <a:schemeClr val="bg1"/>
                </a:solidFill>
                <a:latin typeface="微软雅黑" charset="-122"/>
                <a:ea typeface="微软雅黑" charset="-122"/>
                <a:cs typeface="微软雅黑" charset="-122"/>
                <a:sym typeface="+mn-ea"/>
              </a:rPr>
              <a:t>为了管理内存中的 f-hash 结构，PhatKV 引入了基于 LRU 的 f-hash 缓存（f-cache）。</a:t>
            </a:r>
            <a:endParaRPr lang="en-US" altLang="zh-CN">
              <a:solidFill>
                <a:schemeClr val="bg1"/>
              </a:solidFill>
              <a:latin typeface="微软雅黑" charset="-122"/>
              <a:ea typeface="微软雅黑" charset="-122"/>
              <a:cs typeface="微软雅黑" charset="-122"/>
              <a:sym typeface="+mn-ea"/>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799465" y="2180590"/>
            <a:ext cx="6901180" cy="1411605"/>
          </a:xfrm>
          <a:prstGeom prst="rect">
            <a:avLst/>
          </a:prstGeom>
          <a:noFill/>
        </p:spPr>
        <p:txBody>
          <a:bodyPr wrap="square" rtlCol="0">
            <a:noAutofit/>
          </a:bodyPr>
          <a:p>
            <a:pPr indent="0" algn="just" fontAlgn="auto">
              <a:lnSpc>
                <a:spcPct val="150000"/>
              </a:lnSpc>
            </a:pPr>
            <a:r>
              <a:rPr lang="zh-CN" altLang="en-US">
                <a:solidFill>
                  <a:schemeClr val="bg1"/>
                </a:solidFill>
                <a:latin typeface="微软雅黑" charset="-122"/>
                <a:ea typeface="微软雅黑" charset="-122"/>
                <a:cs typeface="微软雅黑" charset="-122"/>
              </a:rPr>
              <a:t>二级哈希表的结构：每个</a:t>
            </a:r>
            <a:r>
              <a:rPr lang="en-US" altLang="zh-CN">
                <a:solidFill>
                  <a:schemeClr val="bg1"/>
                </a:solidFill>
                <a:latin typeface="微软雅黑" charset="-122"/>
                <a:ea typeface="微软雅黑" charset="-122"/>
                <a:cs typeface="微软雅黑" charset="-122"/>
              </a:rPr>
              <a:t> f-hash </a:t>
            </a:r>
            <a:r>
              <a:rPr lang="zh-CN" altLang="en-US">
                <a:solidFill>
                  <a:schemeClr val="bg1"/>
                </a:solidFill>
                <a:latin typeface="微软雅黑" charset="-122"/>
                <a:ea typeface="微软雅黑" charset="-122"/>
                <a:cs typeface="微软雅黑" charset="-122"/>
              </a:rPr>
              <a:t>包含</a:t>
            </a:r>
            <a:r>
              <a:rPr lang="zh-CN" altLang="en-US" b="1">
                <a:solidFill>
                  <a:schemeClr val="bg1"/>
                </a:solidFill>
                <a:highlight>
                  <a:srgbClr val="000000"/>
                </a:highlight>
                <a:latin typeface="微软雅黑" charset="-122"/>
                <a:ea typeface="微软雅黑" charset="-122"/>
                <a:cs typeface="微软雅黑" charset="-122"/>
              </a:rPr>
              <a:t>多个连续的哈希桶</a:t>
            </a:r>
            <a:r>
              <a:rPr lang="zh-CN" altLang="en-US">
                <a:solidFill>
                  <a:schemeClr val="bg1"/>
                </a:solidFill>
                <a:latin typeface="微软雅黑" charset="-122"/>
                <a:ea typeface="微软雅黑" charset="-122"/>
                <a:cs typeface="微软雅黑" charset="-122"/>
              </a:rPr>
              <a:t>，并且每个哈希桶的大小为一个缓存行相同的大小，即</a:t>
            </a:r>
            <a:r>
              <a:rPr lang="en-US" altLang="zh-CN" b="1">
                <a:solidFill>
                  <a:schemeClr val="bg1"/>
                </a:solidFill>
                <a:latin typeface="微软雅黑" charset="-122"/>
                <a:ea typeface="微软雅黑" charset="-122"/>
                <a:cs typeface="微软雅黑" charset="-122"/>
              </a:rPr>
              <a:t> </a:t>
            </a:r>
            <a:r>
              <a:rPr lang="en-US" altLang="zh-CN" b="1">
                <a:solidFill>
                  <a:schemeClr val="bg1"/>
                </a:solidFill>
                <a:highlight>
                  <a:srgbClr val="000000"/>
                </a:highlight>
                <a:latin typeface="微软雅黑" charset="-122"/>
                <a:ea typeface="微软雅黑" charset="-122"/>
                <a:cs typeface="微软雅黑" charset="-122"/>
              </a:rPr>
              <a:t>64 </a:t>
            </a:r>
            <a:r>
              <a:rPr lang="zh-CN" altLang="en-US" b="1">
                <a:solidFill>
                  <a:schemeClr val="bg1"/>
                </a:solidFill>
                <a:highlight>
                  <a:srgbClr val="000000"/>
                </a:highlight>
                <a:latin typeface="微软雅黑" charset="-122"/>
                <a:ea typeface="微软雅黑" charset="-122"/>
                <a:cs typeface="微软雅黑" charset="-122"/>
              </a:rPr>
              <a:t>字节</a:t>
            </a:r>
            <a:r>
              <a:rPr lang="zh-CN" altLang="en-US">
                <a:solidFill>
                  <a:schemeClr val="bg1"/>
                </a:solidFill>
                <a:latin typeface="微软雅黑" charset="-122"/>
                <a:ea typeface="微软雅黑" charset="-122"/>
                <a:cs typeface="微软雅黑" charset="-122"/>
              </a:rPr>
              <a:t>。一个哈希桶包含</a:t>
            </a:r>
            <a:r>
              <a:rPr lang="zh-CN" altLang="en-US" b="1">
                <a:solidFill>
                  <a:schemeClr val="bg1"/>
                </a:solidFill>
                <a:highlight>
                  <a:srgbClr val="000000"/>
                </a:highlight>
                <a:latin typeface="微软雅黑" charset="-122"/>
                <a:ea typeface="微软雅黑" charset="-122"/>
                <a:cs typeface="微软雅黑" charset="-122"/>
              </a:rPr>
              <a:t>四个槽（</a:t>
            </a:r>
            <a:r>
              <a:rPr lang="en-US" altLang="zh-CN" b="1">
                <a:solidFill>
                  <a:schemeClr val="bg1"/>
                </a:solidFill>
                <a:highlight>
                  <a:srgbClr val="000000"/>
                </a:highlight>
                <a:latin typeface="微软雅黑" charset="-122"/>
                <a:ea typeface="微软雅黑" charset="-122"/>
                <a:cs typeface="微软雅黑" charset="-122"/>
              </a:rPr>
              <a:t>16B</a:t>
            </a:r>
            <a:r>
              <a:rPr lang="zh-CN" altLang="en-US" b="1">
                <a:solidFill>
                  <a:schemeClr val="bg1"/>
                </a:solidFill>
                <a:highlight>
                  <a:srgbClr val="000000"/>
                </a:highlight>
                <a:latin typeface="微软雅黑" charset="-122"/>
                <a:ea typeface="微软雅黑" charset="-122"/>
                <a:cs typeface="微软雅黑" charset="-122"/>
              </a:rPr>
              <a:t>）</a:t>
            </a:r>
            <a:r>
              <a:rPr lang="zh-CN" altLang="en-US">
                <a:solidFill>
                  <a:schemeClr val="bg1"/>
                </a:solidFill>
                <a:latin typeface="微软雅黑" charset="-122"/>
                <a:ea typeface="微软雅黑" charset="-122"/>
                <a:cs typeface="微软雅黑" charset="-122"/>
              </a:rPr>
              <a:t>可以用于存储键值对索引。</a:t>
            </a:r>
            <a:endParaRPr lang="zh-CN" altLang="en-US">
              <a:solidFill>
                <a:schemeClr val="bg1"/>
              </a:solidFill>
              <a:latin typeface="微软雅黑" charset="-122"/>
              <a:ea typeface="微软雅黑" charset="-122"/>
              <a:cs typeface="微软雅黑" charset="-122"/>
            </a:endParaRPr>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双层哈希索引结构</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避免序列化开销的设计</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pic>
        <p:nvPicPr>
          <p:cNvPr id="2" name="图片 1"/>
          <p:cNvPicPr>
            <a:picLocks noChangeAspect="1"/>
          </p:cNvPicPr>
          <p:nvPr/>
        </p:nvPicPr>
        <p:blipFill>
          <a:blip r:embed="rId3"/>
          <a:stretch>
            <a:fillRect/>
          </a:stretch>
        </p:blipFill>
        <p:spPr>
          <a:xfrm>
            <a:off x="8174355" y="2202180"/>
            <a:ext cx="3365500" cy="1390650"/>
          </a:xfrm>
          <a:prstGeom prst="rect">
            <a:avLst/>
          </a:prstGeom>
        </p:spPr>
      </p:pic>
      <p:sp>
        <p:nvSpPr>
          <p:cNvPr id="4" name="文本框 3"/>
          <p:cNvSpPr txBox="1"/>
          <p:nvPr/>
        </p:nvSpPr>
        <p:spPr>
          <a:xfrm>
            <a:off x="799465" y="3592830"/>
            <a:ext cx="10741025" cy="2999740"/>
          </a:xfrm>
          <a:prstGeom prst="rect">
            <a:avLst/>
          </a:prstGeom>
          <a:noFill/>
        </p:spPr>
        <p:txBody>
          <a:bodyPr wrap="square" rtlCol="0" anchor="t">
            <a:spAutoFit/>
          </a:bodyPr>
          <a:p>
            <a:pPr indent="0" algn="just" fontAlgn="auto">
              <a:lnSpc>
                <a:spcPct val="150000"/>
              </a:lnSpc>
            </a:pPr>
            <a:r>
              <a:rPr lang="zh-CN" altLang="en-US">
                <a:solidFill>
                  <a:schemeClr val="bg1"/>
                </a:solidFill>
                <a:latin typeface="微软雅黑" charset="-122"/>
                <a:ea typeface="微软雅黑" charset="-122"/>
                <a:cs typeface="微软雅黑" charset="-122"/>
                <a:sym typeface="+mn-ea"/>
              </a:rPr>
              <a:t>引入</a:t>
            </a:r>
            <a:r>
              <a:rPr lang="en-US" altLang="zh-CN">
                <a:solidFill>
                  <a:schemeClr val="bg1"/>
                </a:solidFill>
                <a:latin typeface="微软雅黑" charset="-122"/>
                <a:ea typeface="微软雅黑" charset="-122"/>
                <a:cs typeface="微软雅黑" charset="-122"/>
                <a:sym typeface="+mn-ea"/>
              </a:rPr>
              <a:t> f-cache </a:t>
            </a:r>
            <a:r>
              <a:rPr lang="zh-CN" altLang="en-US">
                <a:solidFill>
                  <a:schemeClr val="bg1"/>
                </a:solidFill>
                <a:latin typeface="微软雅黑" charset="-122"/>
                <a:ea typeface="微软雅黑" charset="-122"/>
                <a:cs typeface="微软雅黑" charset="-122"/>
                <a:sym typeface="+mn-ea"/>
              </a:rPr>
              <a:t>之后导致一个</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可能位于内存或者固态硬盘，而在内存以及固态硬盘之间移动</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导致需要</a:t>
            </a:r>
            <a:r>
              <a:rPr lang="zh-CN" altLang="en-US" b="1">
                <a:solidFill>
                  <a:schemeClr val="bg1"/>
                </a:solidFill>
                <a:latin typeface="微软雅黑" charset="-122"/>
                <a:ea typeface="微软雅黑" charset="-122"/>
                <a:cs typeface="微软雅黑" charset="-122"/>
                <a:sym typeface="+mn-ea"/>
              </a:rPr>
              <a:t>将内存的</a:t>
            </a:r>
            <a:r>
              <a:rPr lang="en-US" altLang="zh-CN" b="1">
                <a:solidFill>
                  <a:schemeClr val="bg1"/>
                </a:solidFill>
                <a:latin typeface="微软雅黑" charset="-122"/>
                <a:ea typeface="微软雅黑" charset="-122"/>
                <a:cs typeface="微软雅黑" charset="-122"/>
                <a:sym typeface="+mn-ea"/>
              </a:rPr>
              <a:t> f-hash</a:t>
            </a:r>
            <a:r>
              <a:rPr lang="zh-CN" altLang="en-US" b="1">
                <a:solidFill>
                  <a:schemeClr val="bg1"/>
                </a:solidFill>
                <a:latin typeface="微软雅黑" charset="-122"/>
                <a:ea typeface="微软雅黑" charset="-122"/>
                <a:cs typeface="微软雅黑" charset="-122"/>
                <a:sym typeface="+mn-ea"/>
              </a:rPr>
              <a:t>结构序列化为固态硬盘存储的结构</a:t>
            </a:r>
            <a:r>
              <a:rPr lang="zh-CN" altLang="en-US">
                <a:solidFill>
                  <a:schemeClr val="bg1"/>
                </a:solidFill>
                <a:latin typeface="微软雅黑" charset="-122"/>
                <a:ea typeface="微软雅黑" charset="-122"/>
                <a:cs typeface="微软雅黑" charset="-122"/>
                <a:sym typeface="+mn-ea"/>
              </a:rPr>
              <a:t>，或者</a:t>
            </a:r>
            <a:r>
              <a:rPr lang="zh-CN" altLang="en-US" b="1">
                <a:solidFill>
                  <a:schemeClr val="bg1"/>
                </a:solidFill>
                <a:latin typeface="微软雅黑" charset="-122"/>
                <a:ea typeface="微软雅黑" charset="-122"/>
                <a:cs typeface="微软雅黑" charset="-122"/>
                <a:sym typeface="+mn-ea"/>
              </a:rPr>
              <a:t>将固态硬盘中的数据反序列化为内存中的</a:t>
            </a:r>
            <a:r>
              <a:rPr lang="en-US" altLang="zh-CN" b="1">
                <a:solidFill>
                  <a:schemeClr val="bg1"/>
                </a:solidFill>
                <a:latin typeface="微软雅黑" charset="-122"/>
                <a:ea typeface="微软雅黑" charset="-122"/>
                <a:cs typeface="微软雅黑" charset="-122"/>
                <a:sym typeface="+mn-ea"/>
              </a:rPr>
              <a:t>f-hash </a:t>
            </a:r>
            <a:r>
              <a:rPr lang="zh-CN" altLang="en-US" b="1">
                <a:solidFill>
                  <a:schemeClr val="bg1"/>
                </a:solidFill>
                <a:latin typeface="微软雅黑" charset="-122"/>
                <a:ea typeface="微软雅黑" charset="-122"/>
                <a:cs typeface="微软雅黑" charset="-122"/>
                <a:sym typeface="+mn-ea"/>
              </a:rPr>
              <a:t>结构</a:t>
            </a:r>
            <a:r>
              <a:rPr lang="zh-CN" altLang="en-US">
                <a:solidFill>
                  <a:schemeClr val="bg1"/>
                </a:solidFill>
                <a:latin typeface="微软雅黑" charset="-122"/>
                <a:ea typeface="微软雅黑" charset="-122"/>
                <a:cs typeface="微软雅黑" charset="-122"/>
                <a:sym typeface="+mn-ea"/>
              </a:rPr>
              <a:t>。</a:t>
            </a:r>
            <a:r>
              <a:rPr lang="zh-CN" altLang="en-US" b="1">
                <a:solidFill>
                  <a:schemeClr val="bg1"/>
                </a:solidFill>
                <a:highlight>
                  <a:srgbClr val="000000"/>
                </a:highlight>
                <a:latin typeface="微软雅黑" charset="-122"/>
                <a:ea typeface="微软雅黑" charset="-122"/>
                <a:cs typeface="微软雅黑" charset="-122"/>
                <a:sym typeface="+mn-ea"/>
              </a:rPr>
              <a:t>为了避免序列化以及反序列化的开销</a:t>
            </a:r>
            <a:r>
              <a:rPr lang="zh-CN" altLang="en-US">
                <a:solidFill>
                  <a:schemeClr val="bg1"/>
                </a:solidFill>
                <a:latin typeface="微软雅黑" charset="-122"/>
                <a:ea typeface="微软雅黑" charset="-122"/>
                <a:cs typeface="微软雅黑" charset="-122"/>
                <a:sym typeface="+mn-ea"/>
              </a:rPr>
              <a:t>，</a:t>
            </a:r>
            <a:r>
              <a:rPr lang="en-US" altLang="zh-CN">
                <a:solidFill>
                  <a:schemeClr val="bg1"/>
                </a:solidFill>
                <a:latin typeface="微软雅黑" charset="-122"/>
                <a:ea typeface="微软雅黑" charset="-122"/>
                <a:cs typeface="微软雅黑" charset="-122"/>
                <a:sym typeface="+mn-ea"/>
              </a:rPr>
              <a:t>f-hash </a:t>
            </a:r>
            <a:r>
              <a:rPr lang="zh-CN" altLang="en-US">
                <a:solidFill>
                  <a:schemeClr val="bg1"/>
                </a:solidFill>
                <a:latin typeface="微软雅黑" charset="-122"/>
                <a:ea typeface="微软雅黑" charset="-122"/>
                <a:cs typeface="微软雅黑" charset="-122"/>
                <a:sym typeface="+mn-ea"/>
              </a:rPr>
              <a:t>的设计遵从了三个原则：</a:t>
            </a:r>
            <a:endParaRPr lang="zh-CN" altLang="en-US">
              <a:solidFill>
                <a:schemeClr val="bg1"/>
              </a:solidFill>
              <a:latin typeface="微软雅黑" charset="-122"/>
              <a:ea typeface="微软雅黑" charset="-122"/>
              <a:cs typeface="微软雅黑" charset="-122"/>
            </a:endParaRPr>
          </a:p>
          <a:p>
            <a:pPr marL="285750" indent="-285750" algn="just" fontAlgn="auto">
              <a:lnSpc>
                <a:spcPct val="150000"/>
              </a:lnSpc>
              <a:buFont typeface="Arial" panose="020B0704020202020204" pitchFamily="34" charset="0"/>
              <a:buChar char="•"/>
            </a:pPr>
            <a:r>
              <a:rPr lang="zh-CN" altLang="en-US">
                <a:solidFill>
                  <a:schemeClr val="bg1"/>
                </a:solidFill>
                <a:latin typeface="微软雅黑" charset="-122"/>
                <a:ea typeface="微软雅黑" charset="-122"/>
                <a:cs typeface="微软雅黑" charset="-122"/>
                <a:sym typeface="+mn-ea"/>
              </a:rPr>
              <a:t>一个</a:t>
            </a:r>
            <a:r>
              <a:rPr lang="en-US" altLang="zh-CN">
                <a:solidFill>
                  <a:schemeClr val="bg1"/>
                </a:solidFill>
                <a:latin typeface="微软雅黑" charset="-122"/>
                <a:ea typeface="微软雅黑" charset="-122"/>
                <a:cs typeface="微软雅黑" charset="-122"/>
                <a:sym typeface="+mn-ea"/>
              </a:rPr>
              <a:t> f-hash </a:t>
            </a:r>
            <a:r>
              <a:rPr lang="zh-CN" altLang="en-US">
                <a:solidFill>
                  <a:schemeClr val="bg1"/>
                </a:solidFill>
                <a:latin typeface="微软雅黑" charset="-122"/>
                <a:ea typeface="微软雅黑" charset="-122"/>
                <a:cs typeface="微软雅黑" charset="-122"/>
                <a:sym typeface="+mn-ea"/>
              </a:rPr>
              <a:t>使用一段</a:t>
            </a:r>
            <a:r>
              <a:rPr lang="zh-CN" altLang="en-US" b="1">
                <a:solidFill>
                  <a:schemeClr val="bg1"/>
                </a:solidFill>
                <a:latin typeface="微软雅黑" charset="-122"/>
                <a:ea typeface="微软雅黑" charset="-122"/>
                <a:cs typeface="微软雅黑" charset="-122"/>
                <a:sym typeface="+mn-ea"/>
              </a:rPr>
              <a:t>连续的内存空间</a:t>
            </a:r>
            <a:r>
              <a:rPr lang="zh-CN" altLang="en-US">
                <a:solidFill>
                  <a:schemeClr val="bg1"/>
                </a:solidFill>
                <a:latin typeface="微软雅黑" charset="-122"/>
                <a:ea typeface="微软雅黑" charset="-122"/>
                <a:cs typeface="微软雅黑" charset="-122"/>
                <a:sym typeface="+mn-ea"/>
              </a:rPr>
              <a:t>，这段连续的内存空间被分成直接寻址区以及溢出区</a:t>
            </a:r>
            <a:r>
              <a:rPr lang="zh-CN" altLang="en-US" sz="1200">
                <a:solidFill>
                  <a:schemeClr val="bg1"/>
                </a:solidFill>
                <a:latin typeface="微软雅黑" charset="-122"/>
                <a:ea typeface="微软雅黑" charset="-122"/>
                <a:cs typeface="微软雅黑" charset="-122"/>
                <a:sym typeface="+mn-ea"/>
              </a:rPr>
              <a:t>（</a:t>
            </a:r>
            <a:r>
              <a:rPr lang="zh-CN" altLang="en-US" sz="1200" b="1">
                <a:solidFill>
                  <a:schemeClr val="bg1"/>
                </a:solidFill>
                <a:latin typeface="微软雅黑" charset="-122"/>
                <a:ea typeface="微软雅黑" charset="-122"/>
                <a:cs typeface="微软雅黑" charset="-122"/>
                <a:sym typeface="+mn-ea"/>
              </a:rPr>
              <a:t>其中数据存储在直接寻址区的时候，其中的键值对索引可以通过计算键的哈希值直接获取</a:t>
            </a:r>
            <a:r>
              <a:rPr lang="zh-CN" altLang="en-US" sz="1200">
                <a:solidFill>
                  <a:schemeClr val="bg1"/>
                </a:solidFill>
                <a:latin typeface="微软雅黑" charset="-122"/>
                <a:ea typeface="微软雅黑" charset="-122"/>
                <a:cs typeface="微软雅黑" charset="-122"/>
                <a:sym typeface="+mn-ea"/>
              </a:rPr>
              <a:t>）</a:t>
            </a:r>
            <a:r>
              <a:rPr lang="zh-CN" altLang="en-US">
                <a:solidFill>
                  <a:schemeClr val="bg1"/>
                </a:solidFill>
                <a:latin typeface="微软雅黑" charset="-122"/>
                <a:ea typeface="微软雅黑" charset="-122"/>
                <a:cs typeface="微软雅黑" charset="-122"/>
                <a:sym typeface="+mn-ea"/>
              </a:rPr>
              <a:t>；</a:t>
            </a:r>
            <a:endParaRPr lang="zh-CN" altLang="en-US">
              <a:solidFill>
                <a:schemeClr val="bg1"/>
              </a:solidFill>
              <a:latin typeface="微软雅黑" charset="-122"/>
              <a:ea typeface="微软雅黑" charset="-122"/>
              <a:cs typeface="微软雅黑" charset="-122"/>
              <a:sym typeface="+mn-ea"/>
            </a:endParaRPr>
          </a:p>
          <a:p>
            <a:pPr marL="285750" indent="-285750" algn="just" fontAlgn="auto">
              <a:lnSpc>
                <a:spcPct val="150000"/>
              </a:lnSpc>
              <a:buFont typeface="Arial" panose="020B0704020202020204" pitchFamily="34" charset="0"/>
              <a:buChar char="•"/>
            </a:pPr>
            <a:r>
              <a:rPr lang="zh-CN" altLang="en-US" u="sng">
                <a:solidFill>
                  <a:schemeClr val="bg1"/>
                </a:solidFill>
                <a:latin typeface="微软雅黑" charset="-122"/>
                <a:ea typeface="微软雅黑" charset="-122"/>
                <a:cs typeface="微软雅黑" charset="-122"/>
                <a:sym typeface="+mn-ea"/>
              </a:rPr>
              <a:t>当直接寻址区的哈希桶无法继续写入键值对索引的时候，会从溢出区顺序分配一个哈希桶</a:t>
            </a:r>
            <a:r>
              <a:rPr lang="zh-CN" altLang="en-US">
                <a:solidFill>
                  <a:schemeClr val="bg1"/>
                </a:solidFill>
                <a:latin typeface="微软雅黑" charset="-122"/>
                <a:ea typeface="微软雅黑" charset="-122"/>
                <a:cs typeface="微软雅黑" charset="-122"/>
                <a:sym typeface="+mn-ea"/>
              </a:rPr>
              <a:t>；</a:t>
            </a:r>
            <a:endParaRPr lang="zh-CN" altLang="en-US">
              <a:solidFill>
                <a:schemeClr val="bg1"/>
              </a:solidFill>
              <a:latin typeface="微软雅黑" charset="-122"/>
              <a:ea typeface="微软雅黑" charset="-122"/>
              <a:cs typeface="微软雅黑" charset="-122"/>
              <a:sym typeface="+mn-ea"/>
            </a:endParaRPr>
          </a:p>
          <a:p>
            <a:pPr marL="285750" indent="-285750" algn="just" fontAlgn="auto">
              <a:lnSpc>
                <a:spcPct val="150000"/>
              </a:lnSpc>
              <a:buFont typeface="Arial" panose="020B0704020202020204" pitchFamily="34" charset="0"/>
              <a:buChar char="•"/>
            </a:pPr>
            <a:r>
              <a:rPr lang="zh-CN" altLang="en-US">
                <a:solidFill>
                  <a:schemeClr val="bg1"/>
                </a:solidFill>
                <a:latin typeface="微软雅黑" charset="-122"/>
                <a:ea typeface="微软雅黑" charset="-122"/>
                <a:cs typeface="微软雅黑" charset="-122"/>
                <a:sym typeface="+mn-ea"/>
              </a:rPr>
              <a:t>使用偏移而不是内存指针用于指示溢出区中的哈希桶。</a:t>
            </a:r>
            <a:endParaRPr lang="zh-CN" altLang="en-US">
              <a:solidFill>
                <a:schemeClr val="bg1"/>
              </a:solidFill>
              <a:latin typeface="微软雅黑" charset="-122"/>
              <a:ea typeface="微软雅黑" charset="-122"/>
              <a:cs typeface="微软雅黑" charset="-122"/>
              <a:sym typeface="+mn-ea"/>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双层哈希索引结构——适应不同大小的目录</a:t>
            </a:r>
            <a:endParaRPr lang="zh-CN" altLang="en-US" sz="3200" b="1">
              <a:solidFill>
                <a:schemeClr val="bg1"/>
              </a:solidFill>
              <a:highlight>
                <a:srgbClr val="000000"/>
              </a:highlight>
              <a:latin typeface="微软雅黑" charset="-122"/>
              <a:ea typeface="微软雅黑" charset="-122"/>
              <a:cs typeface="微软雅黑" charset="-122"/>
            </a:endParaRPr>
          </a:p>
          <a:p>
            <a:pPr>
              <a:lnSpc>
                <a:spcPts val="2600"/>
              </a:lnSpc>
            </a:pPr>
            <a:endPar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pic>
        <p:nvPicPr>
          <p:cNvPr id="2" name="图片 1"/>
          <p:cNvPicPr>
            <a:picLocks noChangeAspect="1"/>
          </p:cNvPicPr>
          <p:nvPr/>
        </p:nvPicPr>
        <p:blipFill>
          <a:blip r:embed="rId3"/>
          <a:stretch>
            <a:fillRect/>
          </a:stretch>
        </p:blipFill>
        <p:spPr>
          <a:xfrm>
            <a:off x="7467600" y="2564130"/>
            <a:ext cx="4365625" cy="1804035"/>
          </a:xfrm>
          <a:prstGeom prst="rect">
            <a:avLst/>
          </a:prstGeom>
        </p:spPr>
      </p:pic>
      <p:sp>
        <p:nvSpPr>
          <p:cNvPr id="9" name="文本框 8"/>
          <p:cNvSpPr txBox="1"/>
          <p:nvPr/>
        </p:nvSpPr>
        <p:spPr>
          <a:xfrm>
            <a:off x="623570" y="2338070"/>
            <a:ext cx="6781800" cy="2030095"/>
          </a:xfrm>
          <a:prstGeom prst="rect">
            <a:avLst/>
          </a:prstGeom>
          <a:noFill/>
        </p:spPr>
        <p:txBody>
          <a:bodyPr wrap="square" rtlCol="0" anchor="t">
            <a:spAutoFit/>
          </a:bodyPr>
          <a:p>
            <a:pPr indent="0" algn="just" fontAlgn="auto">
              <a:lnSpc>
                <a:spcPct val="150000"/>
              </a:lnSpc>
            </a:pPr>
            <a:r>
              <a:rPr lang="en-US" altLang="zh-CN" sz="1400">
                <a:solidFill>
                  <a:schemeClr val="bg1"/>
                </a:solidFill>
                <a:latin typeface="微软雅黑" charset="-122"/>
                <a:ea typeface="微软雅黑" charset="-122"/>
                <a:cs typeface="微软雅黑" charset="-122"/>
                <a:sym typeface="+mn-ea"/>
              </a:rPr>
              <a:t>PhatKV </a:t>
            </a:r>
            <a:r>
              <a:rPr lang="zh-CN" altLang="en-US" sz="1400">
                <a:solidFill>
                  <a:schemeClr val="bg1"/>
                </a:solidFill>
                <a:latin typeface="微软雅黑" charset="-122"/>
                <a:ea typeface="微软雅黑" charset="-122"/>
                <a:cs typeface="微软雅黑" charset="-122"/>
                <a:sym typeface="+mn-ea"/>
              </a:rPr>
              <a:t>采用了</a:t>
            </a:r>
            <a:r>
              <a:rPr lang="zh-CN" altLang="en-US" sz="1400" b="1">
                <a:solidFill>
                  <a:schemeClr val="bg1"/>
                </a:solidFill>
                <a:highlight>
                  <a:srgbClr val="000000"/>
                </a:highlight>
                <a:latin typeface="微软雅黑" charset="-122"/>
                <a:ea typeface="微软雅黑" charset="-122"/>
                <a:cs typeface="微软雅黑" charset="-122"/>
                <a:sym typeface="+mn-ea"/>
              </a:rPr>
              <a:t>自适应的组合策略</a:t>
            </a:r>
            <a:r>
              <a:rPr lang="zh-CN" altLang="en-US" sz="1400">
                <a:solidFill>
                  <a:schemeClr val="bg1"/>
                </a:solidFill>
                <a:latin typeface="微软雅黑" charset="-122"/>
                <a:ea typeface="微软雅黑" charset="-122"/>
                <a:cs typeface="微软雅黑" charset="-122"/>
                <a:sym typeface="+mn-ea"/>
              </a:rPr>
              <a:t>避免</a:t>
            </a:r>
            <a:r>
              <a:rPr lang="zh-CN" altLang="en-US" sz="1400">
                <a:solidFill>
                  <a:schemeClr val="bg1"/>
                </a:solidFill>
                <a:latin typeface="微软雅黑" charset="-122"/>
                <a:ea typeface="微软雅黑" charset="-122"/>
                <a:cs typeface="微软雅黑" charset="-122"/>
                <a:sym typeface="+mn-ea"/>
              </a:rPr>
              <a:t>小的</a:t>
            </a:r>
            <a:r>
              <a:rPr lang="en-US" altLang="zh-CN" sz="1400">
                <a:solidFill>
                  <a:schemeClr val="bg1"/>
                </a:solidFill>
                <a:latin typeface="微软雅黑" charset="-122"/>
                <a:ea typeface="微软雅黑" charset="-122"/>
                <a:cs typeface="微软雅黑" charset="-122"/>
                <a:sym typeface="+mn-ea"/>
              </a:rPr>
              <a:t> f-hash </a:t>
            </a:r>
            <a:r>
              <a:rPr lang="zh-CN" altLang="en-US" sz="1400">
                <a:solidFill>
                  <a:schemeClr val="bg1"/>
                </a:solidFill>
                <a:latin typeface="微软雅黑" charset="-122"/>
                <a:ea typeface="微软雅黑" charset="-122"/>
                <a:cs typeface="微软雅黑" charset="-122"/>
                <a:sym typeface="+mn-ea"/>
              </a:rPr>
              <a:t>读写造成</a:t>
            </a:r>
            <a:r>
              <a:rPr lang="en-US" altLang="zh-CN" sz="1400">
                <a:solidFill>
                  <a:schemeClr val="bg1"/>
                </a:solidFill>
                <a:latin typeface="微软雅黑" charset="-122"/>
                <a:ea typeface="微软雅黑" charset="-122"/>
                <a:cs typeface="微软雅黑" charset="-122"/>
                <a:sym typeface="+mn-ea"/>
              </a:rPr>
              <a:t> IO </a:t>
            </a:r>
            <a:r>
              <a:rPr lang="zh-CN" altLang="en-US" sz="1400">
                <a:solidFill>
                  <a:schemeClr val="bg1"/>
                </a:solidFill>
                <a:latin typeface="微软雅黑" charset="-122"/>
                <a:ea typeface="微软雅黑" charset="-122"/>
                <a:cs typeface="微软雅黑" charset="-122"/>
                <a:sym typeface="+mn-ea"/>
              </a:rPr>
              <a:t>的浪费。</a:t>
            </a:r>
            <a:endParaRPr lang="zh-CN" altLang="en-US" sz="1400">
              <a:solidFill>
                <a:schemeClr val="bg1"/>
              </a:solidFill>
              <a:latin typeface="微软雅黑" charset="-122"/>
              <a:ea typeface="微软雅黑" charset="-122"/>
              <a:cs typeface="微软雅黑" charset="-122"/>
              <a:sym typeface="+mn-ea"/>
            </a:endParaRPr>
          </a:p>
          <a:p>
            <a:pPr indent="0" algn="just" fontAlgn="auto">
              <a:lnSpc>
                <a:spcPct val="150000"/>
              </a:lnSpc>
            </a:pPr>
            <a:r>
              <a:rPr lang="en-US" altLang="zh-CN" sz="1400">
                <a:solidFill>
                  <a:schemeClr val="bg1"/>
                </a:solidFill>
                <a:latin typeface="微软雅黑" charset="-122"/>
                <a:ea typeface="微软雅黑" charset="-122"/>
                <a:cs typeface="微软雅黑" charset="-122"/>
                <a:sym typeface="+mn-ea"/>
              </a:rPr>
              <a:t>PhatKV </a:t>
            </a:r>
            <a:r>
              <a:rPr lang="zh-CN" altLang="en-US" sz="1400">
                <a:solidFill>
                  <a:schemeClr val="bg1"/>
                </a:solidFill>
                <a:latin typeface="微软雅黑" charset="-122"/>
                <a:ea typeface="微软雅黑" charset="-122"/>
                <a:cs typeface="微软雅黑" charset="-122"/>
                <a:sym typeface="+mn-ea"/>
              </a:rPr>
              <a:t>首先定义</a:t>
            </a:r>
            <a:r>
              <a:rPr lang="en-US" altLang="zh-CN" sz="1400">
                <a:solidFill>
                  <a:schemeClr val="bg1"/>
                </a:solidFill>
                <a:latin typeface="微软雅黑" charset="-122"/>
                <a:ea typeface="微软雅黑" charset="-122"/>
                <a:cs typeface="微软雅黑" charset="-122"/>
                <a:sym typeface="+mn-ea"/>
              </a:rPr>
              <a:t> </a:t>
            </a:r>
            <a:r>
              <a:rPr lang="en-US" altLang="zh-CN" sz="1400" b="1">
                <a:solidFill>
                  <a:schemeClr val="bg1"/>
                </a:solidFill>
                <a:highlight>
                  <a:srgbClr val="000000"/>
                </a:highlight>
                <a:latin typeface="微软雅黑" charset="-122"/>
                <a:ea typeface="微软雅黑" charset="-122"/>
                <a:cs typeface="微软雅黑" charset="-122"/>
                <a:sym typeface="+mn-ea"/>
              </a:rPr>
              <a:t>f-hash </a:t>
            </a:r>
            <a:r>
              <a:rPr lang="zh-CN" altLang="en-US" sz="1400" b="1">
                <a:solidFill>
                  <a:schemeClr val="bg1"/>
                </a:solidFill>
                <a:highlight>
                  <a:srgbClr val="000000"/>
                </a:highlight>
                <a:latin typeface="微软雅黑" charset="-122"/>
                <a:ea typeface="微软雅黑" charset="-122"/>
                <a:cs typeface="微软雅黑" charset="-122"/>
                <a:sym typeface="+mn-ea"/>
              </a:rPr>
              <a:t>的最小粒度为</a:t>
            </a:r>
            <a:r>
              <a:rPr lang="en-US" altLang="zh-CN" sz="1400" b="1">
                <a:solidFill>
                  <a:schemeClr val="bg1"/>
                </a:solidFill>
                <a:highlight>
                  <a:srgbClr val="000000"/>
                </a:highlight>
                <a:latin typeface="微软雅黑" charset="-122"/>
                <a:ea typeface="微软雅黑" charset="-122"/>
                <a:cs typeface="微软雅黑" charset="-122"/>
                <a:sym typeface="+mn-ea"/>
              </a:rPr>
              <a:t> 128 B</a:t>
            </a:r>
            <a:r>
              <a:rPr lang="zh-CN" altLang="en-US" sz="1400">
                <a:solidFill>
                  <a:schemeClr val="bg1"/>
                </a:solidFill>
                <a:latin typeface="微软雅黑" charset="-122"/>
                <a:ea typeface="微软雅黑" charset="-122"/>
                <a:cs typeface="微软雅黑" charset="-122"/>
                <a:sym typeface="+mn-ea"/>
              </a:rPr>
              <a:t>，</a:t>
            </a:r>
            <a:r>
              <a:rPr lang="zh-CN" altLang="en-US" sz="1400" b="1" u="sng">
                <a:solidFill>
                  <a:schemeClr val="bg1"/>
                </a:solidFill>
                <a:latin typeface="微软雅黑" charset="-122"/>
                <a:ea typeface="微软雅黑" charset="-122"/>
                <a:cs typeface="微软雅黑" charset="-122"/>
                <a:sym typeface="+mn-ea"/>
              </a:rPr>
              <a:t>并且每次扩展的时候新的</a:t>
            </a:r>
            <a:r>
              <a:rPr lang="en-US" altLang="zh-CN" sz="1400" b="1" u="sng">
                <a:solidFill>
                  <a:schemeClr val="bg1"/>
                </a:solidFill>
                <a:latin typeface="微软雅黑" charset="-122"/>
                <a:ea typeface="微软雅黑" charset="-122"/>
                <a:cs typeface="微软雅黑" charset="-122"/>
                <a:sym typeface="+mn-ea"/>
              </a:rPr>
              <a:t> f-hash </a:t>
            </a:r>
            <a:r>
              <a:rPr lang="zh-CN" altLang="en-US" sz="1400" b="1" u="sng">
                <a:solidFill>
                  <a:schemeClr val="bg1"/>
                </a:solidFill>
                <a:latin typeface="微软雅黑" charset="-122"/>
                <a:ea typeface="微软雅黑" charset="-122"/>
                <a:cs typeface="微软雅黑" charset="-122"/>
                <a:sym typeface="+mn-ea"/>
              </a:rPr>
              <a:t>大小将为当前</a:t>
            </a:r>
            <a:r>
              <a:rPr lang="en-US" altLang="zh-CN" sz="1400" b="1" u="sng">
                <a:solidFill>
                  <a:schemeClr val="bg1"/>
                </a:solidFill>
                <a:latin typeface="微软雅黑" charset="-122"/>
                <a:ea typeface="微软雅黑" charset="-122"/>
                <a:cs typeface="微软雅黑" charset="-122"/>
                <a:sym typeface="+mn-ea"/>
              </a:rPr>
              <a:t> f-hash </a:t>
            </a:r>
            <a:r>
              <a:rPr lang="zh-CN" altLang="en-US" sz="1400" b="1" u="sng">
                <a:solidFill>
                  <a:schemeClr val="bg1"/>
                </a:solidFill>
                <a:latin typeface="微软雅黑" charset="-122"/>
                <a:ea typeface="微软雅黑" charset="-122"/>
                <a:cs typeface="微软雅黑" charset="-122"/>
                <a:sym typeface="+mn-ea"/>
              </a:rPr>
              <a:t>的两倍。</a:t>
            </a:r>
            <a:endParaRPr lang="zh-CN" altLang="en-US" sz="1400">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sz="1400">
                <a:solidFill>
                  <a:schemeClr val="bg1"/>
                </a:solidFill>
                <a:latin typeface="微软雅黑" charset="-122"/>
                <a:ea typeface="微软雅黑" charset="-122"/>
                <a:cs typeface="微软雅黑" charset="-122"/>
                <a:sym typeface="+mn-ea"/>
              </a:rPr>
              <a:t>当一个</a:t>
            </a:r>
            <a:r>
              <a:rPr lang="zh-CN" altLang="en-US" sz="1400" b="1">
                <a:solidFill>
                  <a:schemeClr val="bg1"/>
                </a:solidFill>
                <a:highlight>
                  <a:srgbClr val="000000"/>
                </a:highlight>
                <a:latin typeface="微软雅黑" charset="-122"/>
                <a:ea typeface="微软雅黑" charset="-122"/>
                <a:cs typeface="微软雅黑" charset="-122"/>
                <a:sym typeface="+mn-ea"/>
              </a:rPr>
              <a:t>小于</a:t>
            </a:r>
            <a:r>
              <a:rPr lang="en-US" altLang="zh-CN" sz="1400" b="1">
                <a:solidFill>
                  <a:schemeClr val="bg1"/>
                </a:solidFill>
                <a:highlight>
                  <a:srgbClr val="000000"/>
                </a:highlight>
                <a:latin typeface="微软雅黑" charset="-122"/>
                <a:ea typeface="微软雅黑" charset="-122"/>
                <a:cs typeface="微软雅黑" charset="-122"/>
                <a:sym typeface="+mn-ea"/>
              </a:rPr>
              <a:t> 4 KB</a:t>
            </a:r>
            <a:r>
              <a:rPr lang="en-US" altLang="zh-CN" sz="1400">
                <a:solidFill>
                  <a:schemeClr val="bg1"/>
                </a:solidFill>
                <a:latin typeface="微软雅黑" charset="-122"/>
                <a:ea typeface="微软雅黑" charset="-122"/>
                <a:cs typeface="微软雅黑" charset="-122"/>
                <a:sym typeface="+mn-ea"/>
              </a:rPr>
              <a:t> </a:t>
            </a:r>
            <a:r>
              <a:rPr lang="zh-CN" altLang="en-US" sz="1400">
                <a:solidFill>
                  <a:schemeClr val="bg1"/>
                </a:solidFill>
                <a:latin typeface="微软雅黑" charset="-122"/>
                <a:ea typeface="微软雅黑" charset="-122"/>
                <a:cs typeface="微软雅黑" charset="-122"/>
                <a:sym typeface="+mn-ea"/>
              </a:rPr>
              <a:t>的</a:t>
            </a:r>
            <a:r>
              <a:rPr lang="en-US" altLang="zh-CN" sz="1400">
                <a:solidFill>
                  <a:schemeClr val="bg1"/>
                </a:solidFill>
                <a:latin typeface="微软雅黑" charset="-122"/>
                <a:ea typeface="微软雅黑" charset="-122"/>
                <a:cs typeface="微软雅黑" charset="-122"/>
                <a:sym typeface="+mn-ea"/>
              </a:rPr>
              <a:t> f-hash</a:t>
            </a:r>
            <a:r>
              <a:rPr lang="zh-CN" altLang="en-US" sz="1400">
                <a:solidFill>
                  <a:schemeClr val="bg1"/>
                </a:solidFill>
                <a:latin typeface="微软雅黑" charset="-122"/>
                <a:ea typeface="微软雅黑" charset="-122"/>
                <a:cs typeface="微软雅黑" charset="-122"/>
                <a:sym typeface="+mn-ea"/>
              </a:rPr>
              <a:t>被选中需要淘汰的时候，会将此时需要被淘汰的多个</a:t>
            </a:r>
            <a:r>
              <a:rPr lang="en-US" altLang="zh-CN" sz="1400">
                <a:solidFill>
                  <a:schemeClr val="bg1"/>
                </a:solidFill>
                <a:latin typeface="微软雅黑" charset="-122"/>
                <a:ea typeface="微软雅黑" charset="-122"/>
                <a:cs typeface="微软雅黑" charset="-122"/>
                <a:sym typeface="+mn-ea"/>
              </a:rPr>
              <a:t> f-hash </a:t>
            </a:r>
            <a:r>
              <a:rPr lang="zh-CN" altLang="en-US" sz="1400">
                <a:solidFill>
                  <a:schemeClr val="bg1"/>
                </a:solidFill>
                <a:latin typeface="微软雅黑" charset="-122"/>
                <a:ea typeface="微软雅黑" charset="-122"/>
                <a:cs typeface="微软雅黑" charset="-122"/>
                <a:sym typeface="+mn-ea"/>
              </a:rPr>
              <a:t>组合成一个</a:t>
            </a:r>
            <a:r>
              <a:rPr lang="en-US" altLang="zh-CN" sz="1400">
                <a:solidFill>
                  <a:schemeClr val="bg1"/>
                </a:solidFill>
                <a:latin typeface="微软雅黑" charset="-122"/>
                <a:ea typeface="微软雅黑" charset="-122"/>
                <a:cs typeface="微软雅黑" charset="-122"/>
                <a:sym typeface="+mn-ea"/>
              </a:rPr>
              <a:t> 4 KB </a:t>
            </a:r>
            <a:r>
              <a:rPr lang="zh-CN" altLang="en-US" sz="1400">
                <a:solidFill>
                  <a:schemeClr val="bg1"/>
                </a:solidFill>
                <a:latin typeface="微软雅黑" charset="-122"/>
                <a:ea typeface="微软雅黑" charset="-122"/>
                <a:cs typeface="微软雅黑" charset="-122"/>
                <a:sym typeface="+mn-ea"/>
              </a:rPr>
              <a:t>的数据块并写入一个固态硬盘页中。</a:t>
            </a:r>
            <a:endParaRPr lang="zh-CN" altLang="en-US" sz="1400">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sz="1400">
                <a:solidFill>
                  <a:schemeClr val="bg1"/>
                </a:solidFill>
                <a:latin typeface="微软雅黑" charset="-122"/>
                <a:ea typeface="微软雅黑" charset="-122"/>
                <a:cs typeface="微软雅黑" charset="-122"/>
                <a:sym typeface="+mn-ea"/>
              </a:rPr>
              <a:t>选择组合的</a:t>
            </a:r>
            <a:r>
              <a:rPr lang="en-US" altLang="zh-CN" sz="1400">
                <a:solidFill>
                  <a:schemeClr val="bg1"/>
                </a:solidFill>
                <a:latin typeface="微软雅黑" charset="-122"/>
                <a:ea typeface="微软雅黑" charset="-122"/>
                <a:cs typeface="微软雅黑" charset="-122"/>
                <a:sym typeface="+mn-ea"/>
              </a:rPr>
              <a:t> f-hash </a:t>
            </a:r>
            <a:r>
              <a:rPr lang="zh-CN" altLang="en-US" sz="1400">
                <a:solidFill>
                  <a:schemeClr val="bg1"/>
                </a:solidFill>
                <a:latin typeface="微软雅黑" charset="-122"/>
                <a:ea typeface="微软雅黑" charset="-122"/>
                <a:cs typeface="微软雅黑" charset="-122"/>
                <a:sym typeface="+mn-ea"/>
              </a:rPr>
              <a:t>将遵循在被淘汰的</a:t>
            </a:r>
            <a:r>
              <a:rPr lang="en-US" altLang="zh-CN" sz="1400">
                <a:solidFill>
                  <a:schemeClr val="bg1"/>
                </a:solidFill>
                <a:latin typeface="微软雅黑" charset="-122"/>
                <a:ea typeface="微软雅黑" charset="-122"/>
                <a:cs typeface="微软雅黑" charset="-122"/>
                <a:sym typeface="+mn-ea"/>
              </a:rPr>
              <a:t> f-hash </a:t>
            </a:r>
            <a:r>
              <a:rPr lang="zh-CN" altLang="en-US" sz="1400">
                <a:solidFill>
                  <a:schemeClr val="bg1"/>
                </a:solidFill>
                <a:latin typeface="微软雅黑" charset="-122"/>
                <a:ea typeface="微软雅黑" charset="-122"/>
                <a:cs typeface="微软雅黑" charset="-122"/>
                <a:sym typeface="+mn-ea"/>
              </a:rPr>
              <a:t>中</a:t>
            </a:r>
            <a:r>
              <a:rPr lang="zh-CN" altLang="en-US" sz="1400" b="1">
                <a:solidFill>
                  <a:schemeClr val="bg1"/>
                </a:solidFill>
                <a:highlight>
                  <a:srgbClr val="000000"/>
                </a:highlight>
                <a:latin typeface="微软雅黑" charset="-122"/>
                <a:ea typeface="微软雅黑" charset="-122"/>
                <a:cs typeface="微软雅黑" charset="-122"/>
                <a:sym typeface="+mn-ea"/>
              </a:rPr>
              <a:t>选择</a:t>
            </a:r>
            <a:r>
              <a:rPr lang="en-US" altLang="zh-CN" sz="1400" b="1">
                <a:solidFill>
                  <a:schemeClr val="bg1"/>
                </a:solidFill>
                <a:highlight>
                  <a:srgbClr val="000000"/>
                </a:highlight>
                <a:latin typeface="微软雅黑" charset="-122"/>
                <a:ea typeface="微软雅黑" charset="-122"/>
                <a:cs typeface="微软雅黑" charset="-122"/>
                <a:sym typeface="+mn-ea"/>
              </a:rPr>
              <a:t> pinode </a:t>
            </a:r>
            <a:r>
              <a:rPr lang="zh-CN" altLang="en-US" sz="1400" b="1">
                <a:solidFill>
                  <a:schemeClr val="bg1"/>
                </a:solidFill>
                <a:highlight>
                  <a:srgbClr val="000000"/>
                </a:highlight>
                <a:latin typeface="微软雅黑" charset="-122"/>
                <a:ea typeface="微软雅黑" charset="-122"/>
                <a:cs typeface="微软雅黑" charset="-122"/>
                <a:sym typeface="+mn-ea"/>
              </a:rPr>
              <a:t>相近的</a:t>
            </a:r>
            <a:r>
              <a:rPr lang="en-US" altLang="zh-CN" sz="1400" b="1">
                <a:solidFill>
                  <a:schemeClr val="bg1"/>
                </a:solidFill>
                <a:highlight>
                  <a:srgbClr val="000000"/>
                </a:highlight>
                <a:latin typeface="微软雅黑" charset="-122"/>
                <a:ea typeface="微软雅黑" charset="-122"/>
                <a:cs typeface="微软雅黑" charset="-122"/>
                <a:sym typeface="+mn-ea"/>
              </a:rPr>
              <a:t> f-hash </a:t>
            </a:r>
            <a:r>
              <a:rPr lang="zh-CN" altLang="en-US" sz="1400" b="1">
                <a:solidFill>
                  <a:schemeClr val="bg1"/>
                </a:solidFill>
                <a:highlight>
                  <a:srgbClr val="000000"/>
                </a:highlight>
                <a:latin typeface="微软雅黑" charset="-122"/>
                <a:ea typeface="微软雅黑" charset="-122"/>
                <a:cs typeface="微软雅黑" charset="-122"/>
                <a:sym typeface="+mn-ea"/>
              </a:rPr>
              <a:t>的原则</a:t>
            </a:r>
            <a:r>
              <a:rPr lang="zh-CN" altLang="en-US" sz="1400">
                <a:solidFill>
                  <a:schemeClr val="bg1"/>
                </a:solidFill>
                <a:latin typeface="微软雅黑" charset="-122"/>
                <a:ea typeface="微软雅黑" charset="-122"/>
                <a:cs typeface="微软雅黑" charset="-122"/>
                <a:sym typeface="+mn-ea"/>
              </a:rPr>
              <a:t>。</a:t>
            </a:r>
            <a:endParaRPr lang="zh-CN" altLang="en-US" sz="1400">
              <a:solidFill>
                <a:schemeClr val="bg1"/>
              </a:solidFill>
              <a:latin typeface="微软雅黑" charset="-122"/>
              <a:ea typeface="微软雅黑" charset="-122"/>
              <a:cs typeface="微软雅黑" charset="-122"/>
              <a:sym typeface="+mn-ea"/>
            </a:endParaRPr>
          </a:p>
        </p:txBody>
      </p:sp>
      <p:sp>
        <p:nvSpPr>
          <p:cNvPr id="18" name="文本框 17"/>
          <p:cNvSpPr txBox="1"/>
          <p:nvPr/>
        </p:nvSpPr>
        <p:spPr>
          <a:xfrm>
            <a:off x="623570" y="4623435"/>
            <a:ext cx="11209020" cy="1383665"/>
          </a:xfrm>
          <a:prstGeom prst="rect">
            <a:avLst/>
          </a:prstGeom>
          <a:noFill/>
        </p:spPr>
        <p:txBody>
          <a:bodyPr wrap="square" rtlCol="0" anchor="t">
            <a:spAutoFit/>
          </a:bodyPr>
          <a:p>
            <a:pPr indent="0" algn="just" fontAlgn="auto">
              <a:lnSpc>
                <a:spcPct val="150000"/>
              </a:lnSpc>
            </a:pPr>
            <a:r>
              <a:rPr lang="zh-CN" altLang="en-US" sz="1400">
                <a:solidFill>
                  <a:schemeClr val="bg1"/>
                </a:solidFill>
                <a:latin typeface="微软雅黑" charset="-122"/>
                <a:ea typeface="微软雅黑" charset="-122"/>
                <a:cs typeface="微软雅黑" charset="-122"/>
                <a:sym typeface="+mn-ea"/>
              </a:rPr>
              <a:t>相反的，对于一个</a:t>
            </a:r>
            <a:r>
              <a:rPr lang="zh-CN" altLang="en-US" sz="1400" b="1">
                <a:solidFill>
                  <a:schemeClr val="bg1"/>
                </a:solidFill>
                <a:highlight>
                  <a:srgbClr val="000000"/>
                </a:highlight>
                <a:latin typeface="微软雅黑" charset="-122"/>
                <a:ea typeface="微软雅黑" charset="-122"/>
                <a:cs typeface="微软雅黑" charset="-122"/>
                <a:sym typeface="+mn-ea"/>
              </a:rPr>
              <a:t>大于</a:t>
            </a:r>
            <a:r>
              <a:rPr lang="en-US" altLang="zh-CN" sz="1400" b="1">
                <a:solidFill>
                  <a:schemeClr val="bg1"/>
                </a:solidFill>
                <a:highlight>
                  <a:srgbClr val="000000"/>
                </a:highlight>
                <a:latin typeface="微软雅黑" charset="-122"/>
                <a:ea typeface="微软雅黑" charset="-122"/>
                <a:cs typeface="微软雅黑" charset="-122"/>
                <a:sym typeface="+mn-ea"/>
              </a:rPr>
              <a:t> 4 KB </a:t>
            </a:r>
            <a:r>
              <a:rPr lang="zh-CN" altLang="en-US" sz="1400">
                <a:solidFill>
                  <a:schemeClr val="bg1"/>
                </a:solidFill>
                <a:latin typeface="微软雅黑" charset="-122"/>
                <a:ea typeface="微软雅黑" charset="-122"/>
                <a:cs typeface="微软雅黑" charset="-122"/>
                <a:sym typeface="+mn-ea"/>
              </a:rPr>
              <a:t>的</a:t>
            </a:r>
            <a:r>
              <a:rPr lang="en-US" altLang="zh-CN" sz="1400">
                <a:solidFill>
                  <a:schemeClr val="bg1"/>
                </a:solidFill>
                <a:latin typeface="微软雅黑" charset="-122"/>
                <a:ea typeface="微软雅黑" charset="-122"/>
                <a:cs typeface="微软雅黑" charset="-122"/>
                <a:sym typeface="+mn-ea"/>
              </a:rPr>
              <a:t> f-hash</a:t>
            </a:r>
            <a:r>
              <a:rPr lang="zh-CN" altLang="en-US" sz="1400">
                <a:solidFill>
                  <a:schemeClr val="bg1"/>
                </a:solidFill>
                <a:latin typeface="微软雅黑" charset="-122"/>
                <a:ea typeface="微软雅黑" charset="-122"/>
                <a:cs typeface="微软雅黑" charset="-122"/>
                <a:sym typeface="+mn-ea"/>
              </a:rPr>
              <a:t>，如果仅需要访问其中部分的键值对而将整个哈希表加载到内存，同样会浪费固态硬盘</a:t>
            </a:r>
            <a:r>
              <a:rPr lang="en-US" altLang="zh-CN" sz="1400">
                <a:solidFill>
                  <a:schemeClr val="bg1"/>
                </a:solidFill>
                <a:latin typeface="微软雅黑" charset="-122"/>
                <a:ea typeface="微软雅黑" charset="-122"/>
                <a:cs typeface="微软雅黑" charset="-122"/>
                <a:sym typeface="+mn-ea"/>
              </a:rPr>
              <a:t> I/O</a:t>
            </a:r>
            <a:r>
              <a:rPr lang="zh-CN" altLang="en-US" sz="1400">
                <a:solidFill>
                  <a:schemeClr val="bg1"/>
                </a:solidFill>
                <a:latin typeface="微软雅黑" charset="-122"/>
                <a:ea typeface="微软雅黑" charset="-122"/>
                <a:cs typeface="微软雅黑" charset="-122"/>
                <a:sym typeface="+mn-ea"/>
              </a:rPr>
              <a:t>。</a:t>
            </a:r>
            <a:endParaRPr lang="zh-CN" altLang="en-US" sz="1400">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sz="1400">
                <a:solidFill>
                  <a:schemeClr val="bg1"/>
                </a:solidFill>
                <a:latin typeface="微软雅黑" charset="-122"/>
                <a:ea typeface="微软雅黑" charset="-122"/>
                <a:cs typeface="微软雅黑" charset="-122"/>
                <a:sym typeface="+mn-ea"/>
              </a:rPr>
              <a:t>一个键值对的</a:t>
            </a:r>
            <a:r>
              <a:rPr lang="en-US" altLang="zh-CN" sz="1400">
                <a:solidFill>
                  <a:schemeClr val="bg1"/>
                </a:solidFill>
                <a:latin typeface="微软雅黑" charset="-122"/>
                <a:ea typeface="微软雅黑" charset="-122"/>
                <a:cs typeface="微软雅黑" charset="-122"/>
                <a:sym typeface="+mn-ea"/>
              </a:rPr>
              <a:t> key </a:t>
            </a:r>
            <a:r>
              <a:rPr lang="zh-CN" altLang="en-US" sz="1400">
                <a:solidFill>
                  <a:schemeClr val="bg1"/>
                </a:solidFill>
                <a:latin typeface="微软雅黑" charset="-122"/>
                <a:ea typeface="微软雅黑" charset="-122"/>
                <a:cs typeface="微软雅黑" charset="-122"/>
                <a:sym typeface="+mn-ea"/>
              </a:rPr>
              <a:t>可以首先</a:t>
            </a:r>
            <a:r>
              <a:rPr lang="zh-CN" altLang="en-US" sz="1400" b="1">
                <a:solidFill>
                  <a:schemeClr val="bg1"/>
                </a:solidFill>
                <a:latin typeface="微软雅黑" charset="-122"/>
                <a:ea typeface="微软雅黑" charset="-122"/>
                <a:cs typeface="微软雅黑" charset="-122"/>
                <a:sym typeface="+mn-ea"/>
              </a:rPr>
              <a:t>映射到一个</a:t>
            </a:r>
            <a:r>
              <a:rPr lang="en-US" altLang="zh-CN" sz="1400" b="1">
                <a:solidFill>
                  <a:schemeClr val="bg1"/>
                </a:solidFill>
                <a:latin typeface="微软雅黑" charset="-122"/>
                <a:ea typeface="微软雅黑" charset="-122"/>
                <a:cs typeface="微软雅黑" charset="-122"/>
                <a:sym typeface="+mn-ea"/>
              </a:rPr>
              <a:t> 4 KB </a:t>
            </a:r>
            <a:r>
              <a:rPr lang="zh-CN" altLang="en-US" sz="1400" b="1">
                <a:solidFill>
                  <a:schemeClr val="bg1"/>
                </a:solidFill>
                <a:latin typeface="微软雅黑" charset="-122"/>
                <a:ea typeface="微软雅黑" charset="-122"/>
                <a:cs typeface="微软雅黑" charset="-122"/>
                <a:sym typeface="+mn-ea"/>
              </a:rPr>
              <a:t>的块</a:t>
            </a:r>
            <a:r>
              <a:rPr lang="zh-CN" altLang="en-US" sz="1400">
                <a:solidFill>
                  <a:schemeClr val="bg1"/>
                </a:solidFill>
                <a:latin typeface="微软雅黑" charset="-122"/>
                <a:ea typeface="微软雅黑" charset="-122"/>
                <a:cs typeface="微软雅黑" charset="-122"/>
                <a:sym typeface="+mn-ea"/>
              </a:rPr>
              <a:t>，然后再映射到这个</a:t>
            </a:r>
            <a:r>
              <a:rPr lang="en-US" altLang="zh-CN" sz="1400" b="1">
                <a:solidFill>
                  <a:schemeClr val="bg1"/>
                </a:solidFill>
                <a:latin typeface="微软雅黑" charset="-122"/>
                <a:ea typeface="微软雅黑" charset="-122"/>
                <a:cs typeface="微软雅黑" charset="-122"/>
                <a:sym typeface="+mn-ea"/>
              </a:rPr>
              <a:t> 4 KB </a:t>
            </a:r>
            <a:r>
              <a:rPr lang="zh-CN" altLang="en-US" sz="1400" b="1">
                <a:solidFill>
                  <a:schemeClr val="bg1"/>
                </a:solidFill>
                <a:latin typeface="微软雅黑" charset="-122"/>
                <a:ea typeface="微软雅黑" charset="-122"/>
                <a:cs typeface="微软雅黑" charset="-122"/>
                <a:sym typeface="+mn-ea"/>
              </a:rPr>
              <a:t>块内的哈希桶</a:t>
            </a:r>
            <a:r>
              <a:rPr lang="zh-CN" altLang="en-US" sz="1400">
                <a:solidFill>
                  <a:schemeClr val="bg1"/>
                </a:solidFill>
                <a:latin typeface="微软雅黑" charset="-122"/>
                <a:ea typeface="微软雅黑" charset="-122"/>
                <a:cs typeface="微软雅黑" charset="-122"/>
                <a:sym typeface="+mn-ea"/>
              </a:rPr>
              <a:t>。</a:t>
            </a:r>
            <a:endParaRPr lang="en-US" altLang="zh-CN" sz="1400">
              <a:solidFill>
                <a:schemeClr val="bg1"/>
              </a:solidFill>
              <a:latin typeface="微软雅黑" charset="-122"/>
              <a:ea typeface="微软雅黑" charset="-122"/>
              <a:cs typeface="微软雅黑" charset="-122"/>
              <a:sym typeface="+mn-ea"/>
            </a:endParaRPr>
          </a:p>
          <a:p>
            <a:pPr indent="0" algn="just" fontAlgn="auto">
              <a:lnSpc>
                <a:spcPct val="150000"/>
              </a:lnSpc>
            </a:pPr>
            <a:r>
              <a:rPr lang="en-US" altLang="zh-CN" sz="1400">
                <a:solidFill>
                  <a:schemeClr val="bg1"/>
                </a:solidFill>
                <a:latin typeface="微软雅黑" charset="-122"/>
                <a:ea typeface="微软雅黑" charset="-122"/>
                <a:cs typeface="微软雅黑" charset="-122"/>
                <a:sym typeface="+mn-ea"/>
              </a:rPr>
              <a:t>PhatKV </a:t>
            </a:r>
            <a:r>
              <a:rPr lang="zh-CN" altLang="en-US" sz="1400">
                <a:solidFill>
                  <a:schemeClr val="bg1"/>
                </a:solidFill>
                <a:latin typeface="微软雅黑" charset="-122"/>
                <a:ea typeface="微软雅黑" charset="-122"/>
                <a:cs typeface="微软雅黑" charset="-122"/>
                <a:sym typeface="+mn-ea"/>
              </a:rPr>
              <a:t>针对较大的</a:t>
            </a:r>
            <a:r>
              <a:rPr lang="en-US" altLang="zh-CN" sz="1400">
                <a:solidFill>
                  <a:schemeClr val="bg1"/>
                </a:solidFill>
                <a:latin typeface="微软雅黑" charset="-122"/>
                <a:ea typeface="微软雅黑" charset="-122"/>
                <a:cs typeface="微软雅黑" charset="-122"/>
                <a:sym typeface="+mn-ea"/>
              </a:rPr>
              <a:t> f-hash </a:t>
            </a:r>
            <a:r>
              <a:rPr lang="zh-CN" altLang="en-US" sz="1400">
                <a:solidFill>
                  <a:schemeClr val="bg1"/>
                </a:solidFill>
                <a:latin typeface="微软雅黑" charset="-122"/>
                <a:ea typeface="微软雅黑" charset="-122"/>
                <a:cs typeface="微软雅黑" charset="-122"/>
                <a:sym typeface="+mn-ea"/>
              </a:rPr>
              <a:t>采用</a:t>
            </a:r>
            <a:r>
              <a:rPr lang="zh-CN" altLang="en-US" sz="1400" b="1">
                <a:solidFill>
                  <a:schemeClr val="bg1"/>
                </a:solidFill>
                <a:latin typeface="微软雅黑" charset="-122"/>
                <a:ea typeface="微软雅黑" charset="-122"/>
                <a:cs typeface="微软雅黑" charset="-122"/>
                <a:sym typeface="+mn-ea"/>
              </a:rPr>
              <a:t>部分读的策略</a:t>
            </a:r>
            <a:r>
              <a:rPr lang="zh-CN" altLang="en-US" sz="1400">
                <a:solidFill>
                  <a:schemeClr val="bg1"/>
                </a:solidFill>
                <a:latin typeface="微软雅黑" charset="-122"/>
                <a:ea typeface="微软雅黑" charset="-122"/>
                <a:cs typeface="微软雅黑" charset="-122"/>
                <a:sym typeface="+mn-ea"/>
              </a:rPr>
              <a:t>。</a:t>
            </a:r>
            <a:endParaRPr lang="zh-CN" altLang="en-US" sz="1400">
              <a:solidFill>
                <a:schemeClr val="bg1"/>
              </a:solidFill>
              <a:latin typeface="微软雅黑" charset="-122"/>
              <a:ea typeface="微软雅黑" charset="-122"/>
              <a:cs typeface="微软雅黑" charset="-122"/>
              <a:sym typeface="+mn-ea"/>
            </a:endParaRPr>
          </a:p>
          <a:p>
            <a:pPr indent="0" algn="just" fontAlgn="auto">
              <a:lnSpc>
                <a:spcPct val="150000"/>
              </a:lnSpc>
            </a:pPr>
            <a:r>
              <a:rPr lang="zh-CN" altLang="en-US" sz="1400">
                <a:solidFill>
                  <a:schemeClr val="bg1"/>
                </a:solidFill>
                <a:latin typeface="微软雅黑" charset="-122"/>
                <a:ea typeface="微软雅黑" charset="-122"/>
                <a:cs typeface="微软雅黑" charset="-122"/>
                <a:sym typeface="+mn-ea"/>
              </a:rPr>
              <a:t>部分读策略允许访问一个键的时候仅读取这个键对应的</a:t>
            </a:r>
            <a:r>
              <a:rPr lang="en-US" altLang="zh-CN" sz="1400">
                <a:solidFill>
                  <a:schemeClr val="bg1"/>
                </a:solidFill>
                <a:latin typeface="微软雅黑" charset="-122"/>
                <a:ea typeface="微软雅黑" charset="-122"/>
                <a:cs typeface="微软雅黑" charset="-122"/>
                <a:sym typeface="+mn-ea"/>
              </a:rPr>
              <a:t> 4 KB </a:t>
            </a:r>
            <a:r>
              <a:rPr lang="zh-CN" altLang="en-US" sz="1400">
                <a:solidFill>
                  <a:schemeClr val="bg1"/>
                </a:solidFill>
                <a:latin typeface="微软雅黑" charset="-122"/>
                <a:ea typeface="微软雅黑" charset="-122"/>
                <a:cs typeface="微软雅黑" charset="-122"/>
                <a:sym typeface="+mn-ea"/>
              </a:rPr>
              <a:t>块到内存中，以此避免将整个较大的</a:t>
            </a:r>
            <a:r>
              <a:rPr lang="en-US" altLang="zh-CN" sz="1400">
                <a:solidFill>
                  <a:schemeClr val="bg1"/>
                </a:solidFill>
                <a:latin typeface="微软雅黑" charset="-122"/>
                <a:ea typeface="微软雅黑" charset="-122"/>
                <a:cs typeface="微软雅黑" charset="-122"/>
                <a:sym typeface="+mn-ea"/>
              </a:rPr>
              <a:t> f-hash </a:t>
            </a:r>
            <a:r>
              <a:rPr lang="zh-CN" altLang="en-US" sz="1400">
                <a:solidFill>
                  <a:schemeClr val="bg1"/>
                </a:solidFill>
                <a:latin typeface="微软雅黑" charset="-122"/>
                <a:ea typeface="微软雅黑" charset="-122"/>
                <a:cs typeface="微软雅黑" charset="-122"/>
                <a:sym typeface="+mn-ea"/>
              </a:rPr>
              <a:t>读取到内存中。</a:t>
            </a:r>
            <a:r>
              <a:rPr lang="en-US" altLang="zh-CN" sz="1400">
                <a:solidFill>
                  <a:schemeClr val="bg1"/>
                </a:solidFill>
                <a:latin typeface="微软雅黑" charset="-122"/>
                <a:ea typeface="微软雅黑" charset="-122"/>
                <a:cs typeface="微软雅黑" charset="-122"/>
                <a:sym typeface="+mn-ea"/>
              </a:rPr>
              <a:t> </a:t>
            </a:r>
            <a:endParaRPr lang="en-US" altLang="zh-CN" sz="1400">
              <a:solidFill>
                <a:schemeClr val="bg1"/>
              </a:solidFill>
              <a:latin typeface="微软雅黑" charset="-122"/>
              <a:ea typeface="微软雅黑" charset="-122"/>
              <a:cs typeface="微软雅黑" charset="-122"/>
              <a:sym typeface="+mn-ea"/>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三阶段元数据聚合策略</a:t>
            </a:r>
            <a:r>
              <a:rPr kumimoji="1" 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a:t>
            </a:r>
            <a:r>
              <a:rPr kumimoji="1" 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rPr>
              <a:t>不同）</a:t>
            </a:r>
            <a:endParaRPr kumimoji="1" 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pic>
        <p:nvPicPr>
          <p:cNvPr id="2" name="图片 1"/>
          <p:cNvPicPr>
            <a:picLocks noChangeAspect="1"/>
          </p:cNvPicPr>
          <p:nvPr/>
        </p:nvPicPr>
        <p:blipFill>
          <a:blip r:embed="rId3"/>
          <a:stretch>
            <a:fillRect/>
          </a:stretch>
        </p:blipFill>
        <p:spPr>
          <a:xfrm>
            <a:off x="7736840" y="2069465"/>
            <a:ext cx="4095750" cy="2400300"/>
          </a:xfrm>
          <a:prstGeom prst="rect">
            <a:avLst/>
          </a:prstGeom>
        </p:spPr>
      </p:pic>
      <p:sp>
        <p:nvSpPr>
          <p:cNvPr id="4" name="文本框 3"/>
          <p:cNvSpPr txBox="1"/>
          <p:nvPr/>
        </p:nvSpPr>
        <p:spPr>
          <a:xfrm>
            <a:off x="799465" y="2163445"/>
            <a:ext cx="6634480" cy="2399665"/>
          </a:xfrm>
          <a:prstGeom prst="rect">
            <a:avLst/>
          </a:prstGeom>
          <a:noFill/>
        </p:spPr>
        <p:txBody>
          <a:bodyPr wrap="square" rtlCol="0" anchor="t">
            <a:spAutoFit/>
          </a:bodyPr>
          <a:p>
            <a:pPr indent="0" algn="just" fontAlgn="auto">
              <a:lnSpc>
                <a:spcPct val="150000"/>
              </a:lnSpc>
            </a:pPr>
            <a:r>
              <a:rPr lang="en-US" altLang="zh-CN" sz="2000">
                <a:solidFill>
                  <a:schemeClr val="bg1"/>
                </a:solidFill>
                <a:sym typeface="+mn-ea"/>
              </a:rPr>
              <a:t>PhatKV </a:t>
            </a:r>
            <a:r>
              <a:rPr lang="zh-CN" altLang="en-US" sz="2000">
                <a:solidFill>
                  <a:schemeClr val="bg1"/>
                </a:solidFill>
                <a:sym typeface="+mn-ea"/>
              </a:rPr>
              <a:t>中用于管理键值对的基本单位是</a:t>
            </a:r>
            <a:r>
              <a:rPr lang="zh-CN" altLang="en-US" sz="2000" b="1">
                <a:solidFill>
                  <a:schemeClr val="bg1"/>
                </a:solidFill>
                <a:sym typeface="+mn-ea"/>
              </a:rPr>
              <a:t>聚合数据块</a:t>
            </a:r>
            <a:r>
              <a:rPr lang="zh-CN" altLang="en-US" sz="2000">
                <a:solidFill>
                  <a:schemeClr val="bg1"/>
                </a:solidFill>
                <a:sym typeface="+mn-ea"/>
              </a:rPr>
              <a:t>，并且一个聚合数据块中仅包含同一个</a:t>
            </a:r>
            <a:r>
              <a:rPr lang="en-US" altLang="zh-CN" sz="2000">
                <a:solidFill>
                  <a:schemeClr val="bg1"/>
                </a:solidFill>
                <a:sym typeface="+mn-ea"/>
              </a:rPr>
              <a:t> pinode </a:t>
            </a:r>
            <a:r>
              <a:rPr lang="zh-CN" altLang="en-US" sz="2000">
                <a:solidFill>
                  <a:schemeClr val="bg1"/>
                </a:solidFill>
                <a:sym typeface="+mn-ea"/>
              </a:rPr>
              <a:t>的键值对数据。</a:t>
            </a:r>
            <a:endParaRPr lang="zh-CN" altLang="en-US" sz="2000">
              <a:solidFill>
                <a:schemeClr val="bg1"/>
              </a:solidFill>
              <a:sym typeface="+mn-ea"/>
            </a:endParaRPr>
          </a:p>
          <a:p>
            <a:pPr indent="0" algn="just" fontAlgn="auto">
              <a:lnSpc>
                <a:spcPct val="150000"/>
              </a:lnSpc>
            </a:pPr>
            <a:endParaRPr lang="zh-CN" altLang="en-US" sz="2000">
              <a:solidFill>
                <a:schemeClr val="bg1"/>
              </a:solidFill>
              <a:sym typeface="+mn-ea"/>
            </a:endParaRPr>
          </a:p>
          <a:p>
            <a:pPr indent="0" algn="just" fontAlgn="auto">
              <a:lnSpc>
                <a:spcPct val="150000"/>
              </a:lnSpc>
            </a:pPr>
            <a:r>
              <a:rPr lang="zh-CN" altLang="en-US" sz="2000">
                <a:solidFill>
                  <a:schemeClr val="bg1"/>
                </a:solidFill>
                <a:sym typeface="+mn-ea"/>
              </a:rPr>
              <a:t>聚合数据块主要包含</a:t>
            </a:r>
            <a:r>
              <a:rPr lang="zh-CN" altLang="en-US" sz="2000" b="1">
                <a:solidFill>
                  <a:schemeClr val="bg1"/>
                </a:solidFill>
                <a:sym typeface="+mn-ea"/>
              </a:rPr>
              <a:t>键值对数据</a:t>
            </a:r>
            <a:r>
              <a:rPr lang="zh-CN" altLang="en-US" sz="2000">
                <a:solidFill>
                  <a:schemeClr val="bg1"/>
                </a:solidFill>
                <a:sym typeface="+mn-ea"/>
              </a:rPr>
              <a:t>以及</a:t>
            </a:r>
            <a:r>
              <a:rPr lang="zh-CN" altLang="en-US" sz="2000" b="1">
                <a:solidFill>
                  <a:schemeClr val="bg1"/>
                </a:solidFill>
                <a:sym typeface="+mn-ea"/>
              </a:rPr>
              <a:t>指纹数据（</a:t>
            </a:r>
            <a:r>
              <a:rPr lang="en-US" altLang="zh-CN" sz="2000" b="1">
                <a:solidFill>
                  <a:schemeClr val="bg1"/>
                </a:solidFill>
                <a:sym typeface="+mn-ea"/>
              </a:rPr>
              <a:t>Fingerprint</a:t>
            </a:r>
            <a:r>
              <a:rPr lang="zh-CN" altLang="en-US" sz="2000" b="1">
                <a:solidFill>
                  <a:schemeClr val="bg1"/>
                </a:solidFill>
                <a:sym typeface="+mn-ea"/>
              </a:rPr>
              <a:t>，</a:t>
            </a:r>
            <a:r>
              <a:rPr lang="en-US" altLang="zh-CN" sz="2000" b="1">
                <a:solidFill>
                  <a:schemeClr val="bg1"/>
                </a:solidFill>
                <a:sym typeface="+mn-ea"/>
              </a:rPr>
              <a:t>FP</a:t>
            </a:r>
            <a:r>
              <a:rPr lang="zh-CN" altLang="en-US" sz="2000" b="1">
                <a:solidFill>
                  <a:schemeClr val="bg1"/>
                </a:solidFill>
                <a:sym typeface="+mn-ea"/>
              </a:rPr>
              <a:t>）</a:t>
            </a:r>
            <a:r>
              <a:rPr lang="zh-CN" altLang="en-US" sz="2000">
                <a:solidFill>
                  <a:schemeClr val="bg1"/>
                </a:solidFill>
                <a:sym typeface="+mn-ea"/>
              </a:rPr>
              <a:t>。</a:t>
            </a:r>
            <a:endParaRPr lang="zh-CN" altLang="en-US" sz="2000">
              <a:solidFill>
                <a:schemeClr val="bg1"/>
              </a:solidFill>
              <a:sym typeface="+mn-ea"/>
            </a:endParaRPr>
          </a:p>
        </p:txBody>
      </p:sp>
      <p:sp>
        <p:nvSpPr>
          <p:cNvPr id="9" name="文本框 8"/>
          <p:cNvSpPr txBox="1"/>
          <p:nvPr/>
        </p:nvSpPr>
        <p:spPr>
          <a:xfrm>
            <a:off x="799465" y="4641215"/>
            <a:ext cx="11032490" cy="1476375"/>
          </a:xfrm>
          <a:prstGeom prst="rect">
            <a:avLst/>
          </a:prstGeom>
          <a:noFill/>
        </p:spPr>
        <p:txBody>
          <a:bodyPr wrap="square" rtlCol="0" anchor="t">
            <a:spAutoFit/>
          </a:bodyPr>
          <a:p>
            <a:pPr indent="0" algn="just" fontAlgn="auto">
              <a:lnSpc>
                <a:spcPct val="150000"/>
              </a:lnSpc>
            </a:pPr>
            <a:r>
              <a:rPr lang="zh-CN" altLang="en-US" sz="2000">
                <a:solidFill>
                  <a:schemeClr val="bg1"/>
                </a:solidFill>
                <a:latin typeface="微软雅黑" charset="-122"/>
                <a:ea typeface="微软雅黑" charset="-122"/>
                <a:cs typeface="微软雅黑" charset="-122"/>
                <a:sym typeface="+mn-ea"/>
              </a:rPr>
              <a:t>为了尽可能地避免同一个</a:t>
            </a:r>
            <a:r>
              <a:rPr lang="en-US" altLang="zh-CN" sz="2000">
                <a:solidFill>
                  <a:schemeClr val="bg1"/>
                </a:solidFill>
                <a:latin typeface="微软雅黑" charset="-122"/>
                <a:ea typeface="微软雅黑" charset="-122"/>
                <a:cs typeface="微软雅黑" charset="-122"/>
                <a:sym typeface="+mn-ea"/>
              </a:rPr>
              <a:t> pinode </a:t>
            </a:r>
            <a:r>
              <a:rPr lang="zh-CN" altLang="en-US" sz="2000">
                <a:solidFill>
                  <a:schemeClr val="bg1"/>
                </a:solidFill>
                <a:latin typeface="微软雅黑" charset="-122"/>
                <a:ea typeface="微软雅黑" charset="-122"/>
                <a:cs typeface="微软雅黑" charset="-122"/>
                <a:sym typeface="+mn-ea"/>
              </a:rPr>
              <a:t>的键值对数据与其他</a:t>
            </a:r>
            <a:r>
              <a:rPr lang="en-US" altLang="zh-CN" sz="2000">
                <a:solidFill>
                  <a:schemeClr val="bg1"/>
                </a:solidFill>
                <a:latin typeface="微软雅黑" charset="-122"/>
                <a:ea typeface="微软雅黑" charset="-122"/>
                <a:cs typeface="微软雅黑" charset="-122"/>
                <a:sym typeface="+mn-ea"/>
              </a:rPr>
              <a:t> pinode </a:t>
            </a:r>
            <a:r>
              <a:rPr lang="zh-CN" altLang="en-US" sz="2000">
                <a:solidFill>
                  <a:schemeClr val="bg1"/>
                </a:solidFill>
                <a:latin typeface="微软雅黑" charset="-122"/>
                <a:ea typeface="微软雅黑" charset="-122"/>
                <a:cs typeface="微软雅黑" charset="-122"/>
                <a:sym typeface="+mn-ea"/>
              </a:rPr>
              <a:t>的数据混合存储到不同的固态硬盘页面并高效管理固态硬盘上数据，</a:t>
            </a:r>
            <a:r>
              <a:rPr lang="en-US" altLang="zh-CN" sz="2000">
                <a:solidFill>
                  <a:schemeClr val="bg1"/>
                </a:solidFill>
                <a:latin typeface="微软雅黑" charset="-122"/>
                <a:ea typeface="微软雅黑" charset="-122"/>
                <a:cs typeface="微软雅黑" charset="-122"/>
                <a:sym typeface="+mn-ea"/>
              </a:rPr>
              <a:t>PhatKV </a:t>
            </a:r>
            <a:r>
              <a:rPr lang="zh-CN" altLang="en-US" sz="2000">
                <a:solidFill>
                  <a:schemeClr val="bg1"/>
                </a:solidFill>
                <a:latin typeface="微软雅黑" charset="-122"/>
                <a:ea typeface="微软雅黑" charset="-122"/>
                <a:cs typeface="微软雅黑" charset="-122"/>
                <a:sym typeface="+mn-ea"/>
              </a:rPr>
              <a:t>采用了三阶段聚合策略：内存聚合、盘上聚合和</a:t>
            </a:r>
            <a:r>
              <a:rPr lang="zh-CN" altLang="en-US" sz="2000">
                <a:solidFill>
                  <a:schemeClr val="bg1"/>
                </a:solidFill>
                <a:latin typeface="微软雅黑" charset="-122"/>
                <a:ea typeface="微软雅黑" charset="-122"/>
                <a:cs typeface="微软雅黑" charset="-122"/>
                <a:sym typeface="+mn-ea"/>
              </a:rPr>
              <a:t>深度聚合。</a:t>
            </a:r>
            <a:endParaRPr lang="zh-CN" altLang="en-US" sz="2000">
              <a:solidFill>
                <a:schemeClr val="bg1"/>
              </a:solidFill>
              <a:latin typeface="微软雅黑" charset="-122"/>
              <a:ea typeface="微软雅黑" charset="-122"/>
              <a:cs typeface="微软雅黑" charset="-122"/>
              <a:sym typeface="+mn-ea"/>
            </a:endParaRPr>
          </a:p>
        </p:txBody>
      </p:sp>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1 拷贝2"/>
          <p:cNvPicPr>
            <a:picLocks noChangeAspect="1"/>
          </p:cNvPicPr>
          <p:nvPr/>
        </p:nvPicPr>
        <p:blipFill>
          <a:blip r:embed="rId1"/>
          <a:stretch>
            <a:fillRect/>
          </a:stretch>
        </p:blipFill>
        <p:spPr>
          <a:xfrm>
            <a:off x="-635" y="0"/>
            <a:ext cx="12192635" cy="6858000"/>
          </a:xfrm>
          <a:prstGeom prst="rect">
            <a:avLst/>
          </a:prstGeom>
          <a:effectLst/>
        </p:spPr>
      </p:pic>
      <p:sp>
        <p:nvSpPr>
          <p:cNvPr id="7" name="矩形 6"/>
          <p:cNvSpPr/>
          <p:nvPr/>
        </p:nvSpPr>
        <p:spPr>
          <a:xfrm>
            <a:off x="12700" y="-635"/>
            <a:ext cx="12179300" cy="6858635"/>
          </a:xfrm>
          <a:prstGeom prst="rect">
            <a:avLst/>
          </a:prstGeom>
          <a:gradFill>
            <a:gsLst>
              <a:gs pos="46000">
                <a:srgbClr val="2860AB">
                  <a:alpha val="69000"/>
                </a:srgbClr>
              </a:gs>
              <a:gs pos="100000">
                <a:srgbClr val="004588">
                  <a:alpha val="38000"/>
                </a:srgbClr>
              </a:gs>
              <a:gs pos="0">
                <a:schemeClr val="accent1">
                  <a:alpha val="19000"/>
                </a:schemeClr>
              </a:gs>
              <a:gs pos="100000">
                <a:schemeClr val="accent1">
                  <a:lumMod val="96000"/>
                  <a:lumOff val="4000"/>
                  <a:alpha val="82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3335" y="1907540"/>
            <a:ext cx="12178030" cy="4836795"/>
          </a:xfrm>
          <a:prstGeom prst="rect">
            <a:avLst/>
          </a:prstGeom>
          <a:solidFill>
            <a:schemeClr val="accent1">
              <a:lumMod val="50000"/>
              <a:alpha val="59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rot="5400000" flipV="1">
            <a:off x="585470" y="1146810"/>
            <a:ext cx="516890" cy="88900"/>
          </a:xfrm>
          <a:prstGeom prst="rect">
            <a:avLst/>
          </a:prstGeom>
          <a:solidFill>
            <a:srgbClr val="FFC000"/>
          </a:solidFill>
          <a:ln w="28575"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文本框 10"/>
          <p:cNvSpPr txBox="1"/>
          <p:nvPr/>
        </p:nvSpPr>
        <p:spPr>
          <a:xfrm>
            <a:off x="899795" y="1033145"/>
            <a:ext cx="10081260" cy="607060"/>
          </a:xfrm>
          <a:prstGeom prst="rect">
            <a:avLst/>
          </a:prstGeom>
          <a:noFill/>
        </p:spPr>
        <p:txBody>
          <a:bodyPr wrap="square" rtlCol="0">
            <a:noAutofit/>
          </a:bodyPr>
          <a:p>
            <a:pPr>
              <a:lnSpc>
                <a:spcPts val="2600"/>
              </a:lnSpc>
            </a:pP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三阶段元数据聚合策略</a:t>
            </a:r>
            <a:r>
              <a:rPr kumimoji="1" lang="en-US" altLang="zh-CN"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a:t>
            </a:r>
            <a:r>
              <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rPr>
              <a:t>内存聚合</a:t>
            </a:r>
            <a:endParaRPr kumimoji="1" lang="zh-CN" altLang="en-US" sz="3200" dirty="0">
              <a:solidFill>
                <a:schemeClr val="bg1"/>
              </a:solidFill>
              <a:effectLst>
                <a:outerShdw blurRad="38100" dist="19050" dir="2700000" algn="tl" rotWithShape="0">
                  <a:schemeClr val="dk1">
                    <a:alpha val="40000"/>
                  </a:schemeClr>
                </a:outerShdw>
              </a:effectLst>
              <a:latin typeface="黑体" charset="-122"/>
              <a:ea typeface="黑体" charset="-122"/>
              <a:cs typeface="方正清仿宋 简 Bold" panose="02000800000000000000" charset="-122"/>
              <a:sym typeface="+mn-ea"/>
            </a:endParaRPr>
          </a:p>
        </p:txBody>
      </p:sp>
      <p:pic>
        <p:nvPicPr>
          <p:cNvPr id="3" name="图片 2" descr="各校区线稿版本2"/>
          <p:cNvPicPr>
            <a:picLocks noChangeAspect="1"/>
          </p:cNvPicPr>
          <p:nvPr/>
        </p:nvPicPr>
        <p:blipFill>
          <a:blip r:embed="rId2"/>
          <a:stretch>
            <a:fillRect/>
          </a:stretch>
        </p:blipFill>
        <p:spPr>
          <a:xfrm>
            <a:off x="6339840" y="1404620"/>
            <a:ext cx="5492750" cy="550545"/>
          </a:xfrm>
          <a:prstGeom prst="rect">
            <a:avLst/>
          </a:prstGeom>
        </p:spPr>
      </p:pic>
      <p:sp>
        <p:nvSpPr>
          <p:cNvPr id="2" name="文本框 1"/>
          <p:cNvSpPr txBox="1"/>
          <p:nvPr/>
        </p:nvSpPr>
        <p:spPr>
          <a:xfrm>
            <a:off x="799465" y="2093595"/>
            <a:ext cx="5740400" cy="553085"/>
          </a:xfrm>
          <a:prstGeom prst="rect">
            <a:avLst/>
          </a:prstGeom>
          <a:noFill/>
        </p:spPr>
        <p:txBody>
          <a:bodyPr wrap="square" rtlCol="0" anchor="t">
            <a:spAutoFit/>
          </a:bodyPr>
          <a:p>
            <a:pPr indent="0" algn="just" fontAlgn="auto">
              <a:lnSpc>
                <a:spcPct val="150000"/>
              </a:lnSpc>
            </a:pPr>
            <a:endParaRPr lang="zh-CN" altLang="en-US" sz="2000">
              <a:solidFill>
                <a:schemeClr val="bg1"/>
              </a:solidFill>
              <a:latin typeface="微软雅黑" charset="-122"/>
              <a:ea typeface="微软雅黑" charset="-122"/>
              <a:cs typeface="微软雅黑" charset="-122"/>
            </a:endParaRPr>
          </a:p>
        </p:txBody>
      </p:sp>
      <p:pic>
        <p:nvPicPr>
          <p:cNvPr id="4" name="图片 3"/>
          <p:cNvPicPr>
            <a:picLocks noChangeAspect="1"/>
          </p:cNvPicPr>
          <p:nvPr/>
        </p:nvPicPr>
        <p:blipFill>
          <a:blip r:embed="rId3"/>
          <a:stretch>
            <a:fillRect/>
          </a:stretch>
        </p:blipFill>
        <p:spPr>
          <a:xfrm>
            <a:off x="7767955" y="2218055"/>
            <a:ext cx="3568700" cy="2152650"/>
          </a:xfrm>
          <a:prstGeom prst="rect">
            <a:avLst/>
          </a:prstGeom>
        </p:spPr>
      </p:pic>
      <p:sp>
        <p:nvSpPr>
          <p:cNvPr id="6" name="文本框 5"/>
          <p:cNvSpPr txBox="1"/>
          <p:nvPr/>
        </p:nvSpPr>
        <p:spPr>
          <a:xfrm>
            <a:off x="799465" y="2093595"/>
            <a:ext cx="6325870" cy="2399665"/>
          </a:xfrm>
          <a:prstGeom prst="rect">
            <a:avLst/>
          </a:prstGeom>
          <a:noFill/>
        </p:spPr>
        <p:txBody>
          <a:bodyPr wrap="square" rtlCol="0" anchor="t">
            <a:spAutoFit/>
          </a:bodyPr>
          <a:p>
            <a:pPr marL="342900" indent="-342900" algn="just" fontAlgn="auto">
              <a:lnSpc>
                <a:spcPct val="150000"/>
              </a:lnSpc>
              <a:buFont typeface="Arial" panose="020B0704020202020204" pitchFamily="34" charset="0"/>
              <a:buChar char="•"/>
            </a:pPr>
            <a:r>
              <a:rPr lang="zh-CN" altLang="en-US" sz="2000">
                <a:solidFill>
                  <a:schemeClr val="bg1"/>
                </a:solidFill>
                <a:sym typeface="+mn-ea"/>
              </a:rPr>
              <a:t>在内存聚合阶段，</a:t>
            </a:r>
            <a:r>
              <a:rPr lang="en-US" altLang="zh-CN" sz="2000">
                <a:solidFill>
                  <a:schemeClr val="bg1"/>
                </a:solidFill>
                <a:sym typeface="+mn-ea"/>
              </a:rPr>
              <a:t>PhatKV </a:t>
            </a:r>
            <a:r>
              <a:rPr lang="zh-CN" altLang="en-US" sz="2000">
                <a:solidFill>
                  <a:schemeClr val="bg1"/>
                </a:solidFill>
                <a:sym typeface="+mn-ea"/>
              </a:rPr>
              <a:t>采用一个</a:t>
            </a:r>
            <a:r>
              <a:rPr lang="zh-CN" altLang="en-US" sz="2000" b="1">
                <a:solidFill>
                  <a:schemeClr val="bg1"/>
                </a:solidFill>
                <a:highlight>
                  <a:srgbClr val="000000"/>
                </a:highlight>
                <a:sym typeface="+mn-ea"/>
              </a:rPr>
              <a:t>内存聚合缓冲区</a:t>
            </a:r>
            <a:r>
              <a:rPr lang="zh-CN" altLang="en-US" sz="2000">
                <a:solidFill>
                  <a:schemeClr val="bg1"/>
                </a:solidFill>
                <a:sym typeface="+mn-ea"/>
              </a:rPr>
              <a:t>实现根据</a:t>
            </a:r>
            <a:r>
              <a:rPr lang="en-US" altLang="zh-CN" sz="2000">
                <a:solidFill>
                  <a:schemeClr val="bg1"/>
                </a:solidFill>
                <a:sym typeface="+mn-ea"/>
              </a:rPr>
              <a:t> pinode</a:t>
            </a:r>
            <a:r>
              <a:rPr lang="zh-CN" altLang="en-US" sz="2000">
                <a:solidFill>
                  <a:schemeClr val="bg1"/>
                </a:solidFill>
                <a:sym typeface="+mn-ea"/>
              </a:rPr>
              <a:t>对键值对数据的初步聚合。</a:t>
            </a:r>
            <a:endParaRPr lang="zh-CN" altLang="en-US" sz="2000">
              <a:solidFill>
                <a:schemeClr val="bg1"/>
              </a:solidFill>
            </a:endParaRPr>
          </a:p>
          <a:p>
            <a:pPr marL="342900" indent="-342900" algn="just" fontAlgn="auto">
              <a:lnSpc>
                <a:spcPct val="150000"/>
              </a:lnSpc>
              <a:buFont typeface="Arial" panose="020B0704020202020204" pitchFamily="34" charset="0"/>
              <a:buChar char="•"/>
            </a:pPr>
            <a:r>
              <a:rPr lang="zh-CN" altLang="en-US" sz="2000">
                <a:solidFill>
                  <a:schemeClr val="bg1"/>
                </a:solidFill>
                <a:sym typeface="+mn-ea"/>
              </a:rPr>
              <a:t>每个</a:t>
            </a:r>
            <a:r>
              <a:rPr lang="en-US" altLang="zh-CN" sz="2000">
                <a:solidFill>
                  <a:schemeClr val="bg1"/>
                </a:solidFill>
                <a:sym typeface="+mn-ea"/>
              </a:rPr>
              <a:t> pinode </a:t>
            </a:r>
            <a:r>
              <a:rPr lang="zh-CN" altLang="en-US" sz="2000">
                <a:solidFill>
                  <a:schemeClr val="bg1"/>
                </a:solidFill>
                <a:sym typeface="+mn-ea"/>
              </a:rPr>
              <a:t>在内存聚合缓冲区对应了一个被称为</a:t>
            </a:r>
            <a:r>
              <a:rPr lang="en-US" altLang="zh-CN" sz="2000">
                <a:solidFill>
                  <a:schemeClr val="bg1"/>
                </a:solidFill>
                <a:sym typeface="+mn-ea"/>
              </a:rPr>
              <a:t> </a:t>
            </a:r>
            <a:r>
              <a:rPr lang="en-US" altLang="zh-CN" sz="2000" b="1">
                <a:solidFill>
                  <a:schemeClr val="bg1"/>
                </a:solidFill>
                <a:sym typeface="+mn-ea"/>
              </a:rPr>
              <a:t>pinode </a:t>
            </a:r>
            <a:r>
              <a:rPr lang="zh-CN" altLang="en-US" sz="2000" b="1">
                <a:solidFill>
                  <a:schemeClr val="bg1"/>
                </a:solidFill>
                <a:sym typeface="+mn-ea"/>
              </a:rPr>
              <a:t>集合（</a:t>
            </a:r>
            <a:r>
              <a:rPr lang="en-US" altLang="zh-CN" sz="2000" b="1">
                <a:solidFill>
                  <a:schemeClr val="bg1"/>
                </a:solidFill>
                <a:sym typeface="+mn-ea"/>
              </a:rPr>
              <a:t>Pinode Set</a:t>
            </a:r>
            <a:r>
              <a:rPr lang="zh-CN" altLang="en-US" sz="2000" b="1">
                <a:solidFill>
                  <a:schemeClr val="bg1"/>
                </a:solidFill>
                <a:sym typeface="+mn-ea"/>
              </a:rPr>
              <a:t>）</a:t>
            </a:r>
            <a:r>
              <a:rPr lang="zh-CN" altLang="en-US" sz="2000">
                <a:solidFill>
                  <a:schemeClr val="bg1"/>
                </a:solidFill>
                <a:sym typeface="+mn-ea"/>
              </a:rPr>
              <a:t>的</a:t>
            </a:r>
            <a:r>
              <a:rPr lang="zh-CN" altLang="en-US" sz="2000" b="1">
                <a:solidFill>
                  <a:schemeClr val="bg1"/>
                </a:solidFill>
                <a:highlight>
                  <a:srgbClr val="000000"/>
                </a:highlight>
                <a:sym typeface="+mn-ea"/>
              </a:rPr>
              <a:t>跳表结构</a:t>
            </a:r>
            <a:r>
              <a:rPr lang="zh-CN" altLang="en-US" sz="2000">
                <a:solidFill>
                  <a:schemeClr val="bg1"/>
                </a:solidFill>
                <a:sym typeface="+mn-ea"/>
              </a:rPr>
              <a:t>用于记录每个</a:t>
            </a:r>
            <a:r>
              <a:rPr lang="en-US" altLang="zh-CN" sz="2000">
                <a:solidFill>
                  <a:schemeClr val="bg1"/>
                </a:solidFill>
                <a:sym typeface="+mn-ea"/>
              </a:rPr>
              <a:t> pinode </a:t>
            </a:r>
            <a:r>
              <a:rPr lang="zh-CN" altLang="en-US" sz="2000">
                <a:solidFill>
                  <a:schemeClr val="bg1"/>
                </a:solidFill>
                <a:sym typeface="+mn-ea"/>
              </a:rPr>
              <a:t>新写入的数据。</a:t>
            </a:r>
            <a:endParaRPr lang="zh-CN" altLang="en-US" sz="2000">
              <a:solidFill>
                <a:schemeClr val="bg1"/>
              </a:solidFill>
              <a:sym typeface="+mn-ea"/>
            </a:endParaRPr>
          </a:p>
        </p:txBody>
      </p:sp>
      <p:sp>
        <p:nvSpPr>
          <p:cNvPr id="9" name="文本框 8"/>
          <p:cNvSpPr txBox="1"/>
          <p:nvPr/>
        </p:nvSpPr>
        <p:spPr>
          <a:xfrm>
            <a:off x="799465" y="4631690"/>
            <a:ext cx="11211560" cy="1476375"/>
          </a:xfrm>
          <a:prstGeom prst="rect">
            <a:avLst/>
          </a:prstGeom>
          <a:noFill/>
        </p:spPr>
        <p:txBody>
          <a:bodyPr wrap="square" rtlCol="0" anchor="t">
            <a:spAutoFit/>
          </a:bodyPr>
          <a:p>
            <a:pPr marL="342900" indent="-342900" fontAlgn="auto">
              <a:lnSpc>
                <a:spcPct val="150000"/>
              </a:lnSpc>
              <a:buFont typeface="Arial" panose="020B0704020202020204" pitchFamily="34" charset="0"/>
              <a:buChar char="•"/>
            </a:pPr>
            <a:r>
              <a:rPr lang="zh-CN" altLang="en-US" sz="2000">
                <a:solidFill>
                  <a:schemeClr val="bg1"/>
                </a:solidFill>
                <a:sym typeface="+mn-ea"/>
              </a:rPr>
              <a:t>一旦聚合缓冲区中键值对</a:t>
            </a:r>
            <a:r>
              <a:rPr lang="zh-CN" altLang="en-US" sz="2000" b="1">
                <a:solidFill>
                  <a:schemeClr val="bg1"/>
                </a:solidFill>
                <a:highlight>
                  <a:srgbClr val="000000"/>
                </a:highlight>
                <a:sym typeface="+mn-ea"/>
              </a:rPr>
              <a:t>数据总量达到阈值（如</a:t>
            </a:r>
            <a:r>
              <a:rPr lang="en-US" altLang="zh-CN" sz="2000" b="1">
                <a:solidFill>
                  <a:schemeClr val="bg1"/>
                </a:solidFill>
                <a:highlight>
                  <a:srgbClr val="000000"/>
                </a:highlight>
                <a:sym typeface="+mn-ea"/>
              </a:rPr>
              <a:t> 64 MB</a:t>
            </a:r>
            <a:r>
              <a:rPr lang="zh-CN" altLang="en-US" sz="2000" b="1">
                <a:solidFill>
                  <a:schemeClr val="bg1"/>
                </a:solidFill>
                <a:highlight>
                  <a:srgbClr val="000000"/>
                </a:highlight>
                <a:sym typeface="+mn-ea"/>
              </a:rPr>
              <a:t>）</a:t>
            </a:r>
            <a:r>
              <a:rPr lang="zh-CN" altLang="en-US" sz="2000">
                <a:solidFill>
                  <a:schemeClr val="bg1"/>
                </a:solidFill>
                <a:sym typeface="+mn-ea"/>
              </a:rPr>
              <a:t>，或者某一个</a:t>
            </a:r>
            <a:r>
              <a:rPr lang="en-US" altLang="zh-CN" sz="2000">
                <a:solidFill>
                  <a:schemeClr val="bg1"/>
                </a:solidFill>
                <a:sym typeface="+mn-ea"/>
              </a:rPr>
              <a:t> pinode </a:t>
            </a:r>
            <a:r>
              <a:rPr lang="zh-CN" altLang="en-US" sz="2000">
                <a:solidFill>
                  <a:schemeClr val="bg1"/>
                </a:solidFill>
                <a:sym typeface="+mn-ea"/>
              </a:rPr>
              <a:t>集合中的</a:t>
            </a:r>
            <a:r>
              <a:rPr lang="zh-CN" altLang="en-US" sz="2000" b="1">
                <a:solidFill>
                  <a:schemeClr val="bg1"/>
                </a:solidFill>
                <a:highlight>
                  <a:srgbClr val="000000"/>
                </a:highlight>
                <a:sym typeface="+mn-ea"/>
              </a:rPr>
              <a:t>数据大小达到阈值（如</a:t>
            </a:r>
            <a:r>
              <a:rPr lang="en-US" altLang="zh-CN" sz="2000" b="1">
                <a:solidFill>
                  <a:schemeClr val="bg1"/>
                </a:solidFill>
                <a:highlight>
                  <a:srgbClr val="000000"/>
                </a:highlight>
                <a:sym typeface="+mn-ea"/>
              </a:rPr>
              <a:t> 4 KB</a:t>
            </a:r>
            <a:r>
              <a:rPr lang="zh-CN" altLang="en-US" sz="2000" b="1">
                <a:solidFill>
                  <a:schemeClr val="bg1"/>
                </a:solidFill>
                <a:highlight>
                  <a:srgbClr val="000000"/>
                </a:highlight>
                <a:sym typeface="+mn-ea"/>
              </a:rPr>
              <a:t>）</a:t>
            </a:r>
            <a:r>
              <a:rPr lang="zh-CN" altLang="en-US" sz="2000">
                <a:solidFill>
                  <a:schemeClr val="bg1"/>
                </a:solidFill>
                <a:sym typeface="+mn-ea"/>
              </a:rPr>
              <a:t>则会触发后台的聚合线程。</a:t>
            </a:r>
            <a:endParaRPr lang="zh-CN" altLang="en-US" sz="2000">
              <a:solidFill>
                <a:schemeClr val="bg1"/>
              </a:solidFill>
            </a:endParaRPr>
          </a:p>
          <a:p>
            <a:pPr marL="342900" indent="-342900" fontAlgn="auto">
              <a:lnSpc>
                <a:spcPct val="150000"/>
              </a:lnSpc>
              <a:buFont typeface="Arial" panose="020B0704020202020204" pitchFamily="34" charset="0"/>
              <a:buChar char="•"/>
            </a:pPr>
            <a:r>
              <a:rPr lang="zh-CN" altLang="en-US" sz="2000">
                <a:solidFill>
                  <a:schemeClr val="bg1"/>
                </a:solidFill>
                <a:sym typeface="+mn-ea"/>
              </a:rPr>
              <a:t>聚合线程将从聚合缓冲区中按照</a:t>
            </a:r>
            <a:r>
              <a:rPr lang="en-US" altLang="zh-CN" sz="2000">
                <a:solidFill>
                  <a:schemeClr val="bg1"/>
                </a:solidFill>
                <a:sym typeface="+mn-ea"/>
              </a:rPr>
              <a:t> pinode </a:t>
            </a:r>
            <a:r>
              <a:rPr lang="zh-CN" altLang="en-US" sz="2000">
                <a:solidFill>
                  <a:schemeClr val="bg1"/>
                </a:solidFill>
                <a:sym typeface="+mn-ea"/>
              </a:rPr>
              <a:t>集合从大到小的顺序选择数据，并构建聚合数据块。</a:t>
            </a:r>
            <a:endParaRPr lang="zh-CN" altLang="en-US" sz="2000">
              <a:solidFill>
                <a:schemeClr val="bg1"/>
              </a:solidFill>
              <a:sym typeface="+mn-ea"/>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33488"/>
</p:tagLst>
</file>

<file path=ppt/tags/tag101.xml><?xml version="1.0" encoding="utf-8"?>
<p:tagLst xmlns:p="http://schemas.openxmlformats.org/presentationml/2006/main">
  <p:tag name="KSO_WM_BEAUTIFY_FLAG" val="#wm#"/>
  <p:tag name="KSO_WM_TEMPLATE_CATEGORY" val="custom"/>
  <p:tag name="KSO_WM_TEMPLATE_INDEX" val="20233488"/>
</p:tagLst>
</file>

<file path=ppt/tags/tag102.xml><?xml version="1.0" encoding="utf-8"?>
<p:tagLst xmlns:p="http://schemas.openxmlformats.org/presentationml/2006/main">
  <p:tag name="KSO_WM_BEAUTIFY_FLAG" val="#wm#"/>
  <p:tag name="KSO_WM_TEMPLATE_CATEGORY" val="custom"/>
  <p:tag name="KSO_WM_TEMPLATE_INDEX" val="20233488"/>
</p:tagLst>
</file>

<file path=ppt/tags/tag103.xml><?xml version="1.0" encoding="utf-8"?>
<p:tagLst xmlns:p="http://schemas.openxmlformats.org/presentationml/2006/main">
  <p:tag name="commondata" val="eyJoZGlkIjoiOWExYjYzZWJjYTgwN2I1MzFiYzljYjVhMTY4MDAzMzEifQ=="/>
  <p:tag name="resource_record_key" val="{&quot;65&quot;:[20233488],&quot;8&quot;:[20474746,2026672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50"/>
  <p:tag name="KSO_WM_TEMPLATE_CATEGORY" val="custom"/>
  <p:tag name="KSO_WM_TEMPLATE_INDEX" val="20233488"/>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488"/>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8"/>
  <p:tag name="KSO_WM_TEMPLATE_THUMBS_INDEX" val="1、9"/>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88_7*a*1"/>
  <p:tag name="KSO_WM_TEMPLATE_CATEGORY" val="custom"/>
  <p:tag name="KSO_WM_TEMPLATE_INDEX" val="20233488"/>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8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488_7*e*1"/>
  <p:tag name="KSO_WM_TEMPLATE_CATEGORY" val="custom"/>
  <p:tag name="KSO_WM_TEMPLATE_INDEX" val="20233488"/>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82.xml><?xml version="1.0" encoding="utf-8"?>
<p:tagLst xmlns:p="http://schemas.openxmlformats.org/presentationml/2006/main">
  <p:tag name="KSO_WM_SLIDE_ID" val="custom20233488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488"/>
  <p:tag name="KSO_WM_SLIDE_TYPE" val="sectionTitle"/>
  <p:tag name="KSO_WM_SLIDE_SUBTYPE" val="pureTxt"/>
  <p:tag name="KSO_WM_SLIDE_LAYOUT" val="a_e"/>
  <p:tag name="KSO_WM_SLIDE_LAYOUT_CNT" val="1_1"/>
</p:tagLst>
</file>

<file path=ppt/tags/tag83.xml><?xml version="1.0" encoding="utf-8"?>
<p:tagLst xmlns:p="http://schemas.openxmlformats.org/presentationml/2006/main">
  <p:tag name="KSO_WM_BEAUTIFY_FLAG" val="#wm#"/>
  <p:tag name="KSO_WM_TEMPLATE_CATEGORY" val="custom"/>
  <p:tag name="KSO_WM_TEMPLATE_INDEX" val="20233488"/>
</p:tagLst>
</file>

<file path=ppt/tags/tag84.xml><?xml version="1.0" encoding="utf-8"?>
<p:tagLst xmlns:p="http://schemas.openxmlformats.org/presentationml/2006/main">
  <p:tag name="KSO_WM_BEAUTIFY_FLAG" val="#wm#"/>
  <p:tag name="KSO_WM_TEMPLATE_CATEGORY" val="custom"/>
  <p:tag name="KSO_WM_TEMPLATE_INDEX" val="20233488"/>
</p:tagLst>
</file>

<file path=ppt/tags/tag85.xml><?xml version="1.0" encoding="utf-8"?>
<p:tagLst xmlns:p="http://schemas.openxmlformats.org/presentationml/2006/main">
  <p:tag name="KSO_WM_BEAUTIFY_FLAG" val="#wm#"/>
  <p:tag name="KSO_WM_TEMPLATE_CATEGORY" val="custom"/>
  <p:tag name="KSO_WM_TEMPLATE_INDEX" val="20233488"/>
</p:tagLst>
</file>

<file path=ppt/tags/tag86.xml><?xml version="1.0" encoding="utf-8"?>
<p:tagLst xmlns:p="http://schemas.openxmlformats.org/presentationml/2006/main">
  <p:tag name="KSO_WM_BEAUTIFY_FLAG" val="#wm#"/>
  <p:tag name="KSO_WM_TEMPLATE_CATEGORY" val="custom"/>
  <p:tag name="KSO_WM_TEMPLATE_INDEX" val="20233488"/>
</p:tagLst>
</file>

<file path=ppt/tags/tag87.xml><?xml version="1.0" encoding="utf-8"?>
<p:tagLst xmlns:p="http://schemas.openxmlformats.org/presentationml/2006/main">
  <p:tag name="KSO_WM_BEAUTIFY_FLAG" val="#wm#"/>
  <p:tag name="KSO_WM_TEMPLATE_CATEGORY" val="custom"/>
  <p:tag name="KSO_WM_TEMPLATE_INDEX" val="20233488"/>
</p:tagLst>
</file>

<file path=ppt/tags/tag88.xml><?xml version="1.0" encoding="utf-8"?>
<p:tagLst xmlns:p="http://schemas.openxmlformats.org/presentationml/2006/main">
  <p:tag name="KSO_WM_BEAUTIFY_FLAG" val="#wm#"/>
  <p:tag name="KSO_WM_TEMPLATE_CATEGORY" val="custom"/>
  <p:tag name="KSO_WM_TEMPLATE_INDEX" val="20233488"/>
</p:tagLst>
</file>

<file path=ppt/tags/tag89.xml><?xml version="1.0" encoding="utf-8"?>
<p:tagLst xmlns:p="http://schemas.openxmlformats.org/presentationml/2006/main">
  <p:tag name="KSO_WM_BEAUTIFY_FLAG" val="#wm#"/>
  <p:tag name="KSO_WM_TEMPLATE_CATEGORY" val="custom"/>
  <p:tag name="KSO_WM_TEMPLATE_INDEX" val="20233488"/>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33488"/>
</p:tagLst>
</file>

<file path=ppt/tags/tag91.xml><?xml version="1.0" encoding="utf-8"?>
<p:tagLst xmlns:p="http://schemas.openxmlformats.org/presentationml/2006/main">
  <p:tag name="KSO_WM_BEAUTIFY_FLAG" val="#wm#"/>
  <p:tag name="KSO_WM_TEMPLATE_CATEGORY" val="custom"/>
  <p:tag name="KSO_WM_TEMPLATE_INDEX" val="20233488"/>
</p:tagLst>
</file>

<file path=ppt/tags/tag92.xml><?xml version="1.0" encoding="utf-8"?>
<p:tagLst xmlns:p="http://schemas.openxmlformats.org/presentationml/2006/main">
  <p:tag name="KSO_WM_BEAUTIFY_FLAG" val="#wm#"/>
  <p:tag name="KSO_WM_TEMPLATE_CATEGORY" val="custom"/>
  <p:tag name="KSO_WM_TEMPLATE_INDEX" val="20233488"/>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88_7*a*1"/>
  <p:tag name="KSO_WM_TEMPLATE_CATEGORY" val="custom"/>
  <p:tag name="KSO_WM_TEMPLATE_INDEX" val="20233488"/>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9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488_7*e*1"/>
  <p:tag name="KSO_WM_TEMPLATE_CATEGORY" val="custom"/>
  <p:tag name="KSO_WM_TEMPLATE_INDEX" val="20233488"/>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95.xml><?xml version="1.0" encoding="utf-8"?>
<p:tagLst xmlns:p="http://schemas.openxmlformats.org/presentationml/2006/main">
  <p:tag name="KSO_WM_SLIDE_ID" val="custom20233488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488"/>
  <p:tag name="KSO_WM_SLIDE_TYPE" val="sectionTitle"/>
  <p:tag name="KSO_WM_SLIDE_SUBTYPE" val="pureTxt"/>
  <p:tag name="KSO_WM_SLIDE_LAYOUT" val="a_e"/>
  <p:tag name="KSO_WM_SLIDE_LAYOUT_CNT" val="1_1"/>
</p:tagLst>
</file>

<file path=ppt/tags/tag96.xml><?xml version="1.0" encoding="utf-8"?>
<p:tagLst xmlns:p="http://schemas.openxmlformats.org/presentationml/2006/main">
  <p:tag name="KSO_WM_BEAUTIFY_FLAG" val="#wm#"/>
  <p:tag name="KSO_WM_TEMPLATE_CATEGORY" val="custom"/>
  <p:tag name="KSO_WM_TEMPLATE_INDEX" val="20233488"/>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488_7*a*1"/>
  <p:tag name="KSO_WM_TEMPLATE_CATEGORY" val="custom"/>
  <p:tag name="KSO_WM_TEMPLATE_INDEX" val="20233488"/>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9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488_7*e*1"/>
  <p:tag name="KSO_WM_TEMPLATE_CATEGORY" val="custom"/>
  <p:tag name="KSO_WM_TEMPLATE_INDEX" val="20233488"/>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99.xml><?xml version="1.0" encoding="utf-8"?>
<p:tagLst xmlns:p="http://schemas.openxmlformats.org/presentationml/2006/main">
  <p:tag name="KSO_WM_SLIDE_ID" val="custom20233488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488"/>
  <p:tag name="KSO_WM_SLIDE_TYPE" val="sectionTitle"/>
  <p:tag name="KSO_WM_SLIDE_SUBTYPE" val="pureTxt"/>
  <p:tag name="KSO_WM_SLIDE_LAYOUT" val="a_e"/>
  <p:tag name="KSO_WM_SLIDE_LAYOUT_CNT" val="1_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5370</Words>
  <Application>WPS 演示</Application>
  <PresentationFormat>宽屏</PresentationFormat>
  <Paragraphs>210</Paragraphs>
  <Slides>19</Slides>
  <Notes>4</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19</vt:i4>
      </vt:variant>
    </vt:vector>
  </HeadingPairs>
  <TitlesOfParts>
    <vt:vector size="40" baseType="lpstr">
      <vt:lpstr>Arial</vt:lpstr>
      <vt:lpstr>宋体</vt:lpstr>
      <vt:lpstr>Wingdings</vt:lpstr>
      <vt:lpstr>黑体</vt:lpstr>
      <vt:lpstr>Gotham Bold</vt:lpstr>
      <vt:lpstr>方正清仿宋 简 Bold</vt:lpstr>
      <vt:lpstr>Wingdings</vt:lpstr>
      <vt:lpstr>汉仪综艺体简</vt:lpstr>
      <vt:lpstr>方正心海凤体</vt:lpstr>
      <vt:lpstr>标准粗黑</vt:lpstr>
      <vt:lpstr>汉仪黑方简</vt:lpstr>
      <vt:lpstr>微软雅黑</vt:lpstr>
      <vt:lpstr>Arial</vt:lpstr>
      <vt:lpstr>宋体</vt:lpstr>
      <vt:lpstr>汉仪书宋二KW</vt:lpstr>
      <vt:lpstr>Arial Unicode MS</vt:lpstr>
      <vt:lpstr>Calibri</vt:lpstr>
      <vt:lpstr>微软雅黑</vt:lpstr>
      <vt:lpstr>黑体</vt:lpstr>
      <vt:lpstr>WPS</vt:lpstr>
      <vt:lpstr>Office 主题​​</vt:lpstr>
      <vt:lpstr>PowerPoint 演示文稿</vt:lpstr>
      <vt:lpstr>PowerPoint 演示文稿</vt:lpstr>
      <vt:lpstr>PhatKV核心思想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动态块链和PhatKV的核心区别</vt:lpstr>
      <vt:lpstr>PowerPoint 演示文稿</vt:lpstr>
      <vt:lpstr>PhatKV如何扩容</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YIU</cp:lastModifiedBy>
  <cp:revision>206</cp:revision>
  <dcterms:created xsi:type="dcterms:W3CDTF">2025-09-23T01:18:47Z</dcterms:created>
  <dcterms:modified xsi:type="dcterms:W3CDTF">2025-09-23T01:18:47Z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2052-12.1.22553.22553</vt:lpwstr>
  </property>
  <property fmtid="{D5CDD505-2E9C-101B-9397-08002B2CF9AE}" pid="3" name="ICV">
    <vt:lpwstr>774AFBE423A4407C8C9DF4D2721986B8_13</vt:lpwstr>
  </property>
</Properties>
</file>